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87"/>
  </p:notesMasterIdLst>
  <p:sldIdLst>
    <p:sldId id="257" r:id="rId2"/>
    <p:sldId id="258" r:id="rId3"/>
    <p:sldId id="259" r:id="rId4"/>
    <p:sldId id="385" r:id="rId5"/>
    <p:sldId id="386" r:id="rId6"/>
    <p:sldId id="387" r:id="rId7"/>
    <p:sldId id="311" r:id="rId8"/>
    <p:sldId id="312" r:id="rId9"/>
    <p:sldId id="260" r:id="rId10"/>
    <p:sldId id="421" r:id="rId11"/>
    <p:sldId id="313" r:id="rId12"/>
    <p:sldId id="314" r:id="rId13"/>
    <p:sldId id="316" r:id="rId14"/>
    <p:sldId id="475" r:id="rId15"/>
    <p:sldId id="455" r:id="rId16"/>
    <p:sldId id="454" r:id="rId17"/>
    <p:sldId id="456" r:id="rId18"/>
    <p:sldId id="457" r:id="rId19"/>
    <p:sldId id="458" r:id="rId20"/>
    <p:sldId id="459" r:id="rId21"/>
    <p:sldId id="460" r:id="rId22"/>
    <p:sldId id="461" r:id="rId23"/>
    <p:sldId id="462" r:id="rId24"/>
    <p:sldId id="463" r:id="rId25"/>
    <p:sldId id="464" r:id="rId26"/>
    <p:sldId id="467" r:id="rId27"/>
    <p:sldId id="465" r:id="rId28"/>
    <p:sldId id="466" r:id="rId29"/>
    <p:sldId id="476" r:id="rId30"/>
    <p:sldId id="477" r:id="rId31"/>
    <p:sldId id="478" r:id="rId32"/>
    <p:sldId id="479" r:id="rId33"/>
    <p:sldId id="480" r:id="rId34"/>
    <p:sldId id="481" r:id="rId35"/>
    <p:sldId id="482" r:id="rId36"/>
    <p:sldId id="483" r:id="rId37"/>
    <p:sldId id="484" r:id="rId38"/>
    <p:sldId id="485" r:id="rId39"/>
    <p:sldId id="486" r:id="rId40"/>
    <p:sldId id="487" r:id="rId41"/>
    <p:sldId id="488" r:id="rId42"/>
    <p:sldId id="392" r:id="rId43"/>
    <p:sldId id="424" r:id="rId44"/>
    <p:sldId id="426" r:id="rId45"/>
    <p:sldId id="427" r:id="rId46"/>
    <p:sldId id="428" r:id="rId47"/>
    <p:sldId id="430" r:id="rId48"/>
    <p:sldId id="394" r:id="rId49"/>
    <p:sldId id="395" r:id="rId50"/>
    <p:sldId id="396" r:id="rId51"/>
    <p:sldId id="397" r:id="rId52"/>
    <p:sldId id="399" r:id="rId53"/>
    <p:sldId id="398" r:id="rId54"/>
    <p:sldId id="400" r:id="rId55"/>
    <p:sldId id="434" r:id="rId56"/>
    <p:sldId id="435" r:id="rId57"/>
    <p:sldId id="436" r:id="rId58"/>
    <p:sldId id="437" r:id="rId59"/>
    <p:sldId id="438" r:id="rId60"/>
    <p:sldId id="439" r:id="rId61"/>
    <p:sldId id="440" r:id="rId62"/>
    <p:sldId id="441" r:id="rId63"/>
    <p:sldId id="443" r:id="rId64"/>
    <p:sldId id="444" r:id="rId65"/>
    <p:sldId id="445" r:id="rId66"/>
    <p:sldId id="446" r:id="rId67"/>
    <p:sldId id="447" r:id="rId68"/>
    <p:sldId id="448" r:id="rId69"/>
    <p:sldId id="449" r:id="rId70"/>
    <p:sldId id="450" r:id="rId71"/>
    <p:sldId id="451" r:id="rId72"/>
    <p:sldId id="452" r:id="rId73"/>
    <p:sldId id="470" r:id="rId74"/>
    <p:sldId id="468" r:id="rId75"/>
    <p:sldId id="469" r:id="rId76"/>
    <p:sldId id="471" r:id="rId77"/>
    <p:sldId id="472" r:id="rId78"/>
    <p:sldId id="473" r:id="rId79"/>
    <p:sldId id="474" r:id="rId80"/>
    <p:sldId id="411" r:id="rId81"/>
    <p:sldId id="412" r:id="rId82"/>
    <p:sldId id="413" r:id="rId83"/>
    <p:sldId id="414" r:id="rId84"/>
    <p:sldId id="415" r:id="rId85"/>
    <p:sldId id="310" r:id="rId86"/>
  </p:sldIdLst>
  <p:sldSz cx="9144000" cy="6858000" type="screen4x3"/>
  <p:notesSz cx="6858000" cy="9144000"/>
  <p:custDataLst>
    <p:tags r:id="rId8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E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1392"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gs" Target="tags/tag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7EFDAF-E701-4D3B-A1BA-5227391D4B1D}" type="datetimeFigureOut">
              <a:rPr lang="en-US" smtClean="0"/>
              <a:t>2/27/2013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01D2F7-324B-4720-A586-C6179940A312}" type="slidenum">
              <a:rPr lang="en-US" smtClean="0"/>
              <a:t>‹#›</a:t>
            </a:fld>
            <a:endParaRPr lang="en-US"/>
          </a:p>
        </p:txBody>
      </p:sp>
    </p:spTree>
    <p:extLst>
      <p:ext uri="{BB962C8B-B14F-4D97-AF65-F5344CB8AC3E}">
        <p14:creationId xmlns:p14="http://schemas.microsoft.com/office/powerpoint/2010/main" val="3512273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dirty="0" smtClean="0">
              <a:latin typeface="Arial" pitchFamily="34" charset="0"/>
              <a:ea typeface="ＭＳ Ｐゴシック" pitchFamily="34" charset="-128"/>
            </a:endParaRP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28DEB02-A126-4211-8FFA-372ED1C1EA27}" type="slidenum">
              <a:rPr lang="en-US" sz="1200" smtClean="0"/>
              <a:pPr/>
              <a:t>1</a:t>
            </a:fld>
            <a:endParaRPr lang="en-US" sz="1200"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z="1800" smtClean="0">
              <a:latin typeface="Arial" charset="0"/>
              <a:ea typeface="ＭＳ Ｐゴシック" pitchFamily="34" charset="-128"/>
            </a:endParaRPr>
          </a:p>
          <a:p>
            <a:pPr>
              <a:spcBef>
                <a:spcPct val="0"/>
              </a:spcBef>
            </a:pPr>
            <a:r>
              <a:rPr lang="en-US" sz="1800" smtClean="0">
                <a:latin typeface="Arial" charset="0"/>
                <a:ea typeface="ＭＳ Ｐゴシック" pitchFamily="34" charset="-128"/>
              </a:rPr>
              <a:t>You will learn what biological control is and why it is important to the health of your garden.  You will also learn about the different types of natural enemies and how to identify common species.    You will also learn how to enhance the activities of beneficials in your landscape by employing integrated pest management practices.</a:t>
            </a:r>
          </a:p>
          <a:p>
            <a:pPr>
              <a:spcBef>
                <a:spcPct val="0"/>
              </a:spcBef>
            </a:pPr>
            <a:endParaRPr lang="en-US" sz="1800" b="1" smtClean="0">
              <a:latin typeface="Arial" charset="0"/>
              <a:ea typeface="ＭＳ Ｐゴシック" pitchFamily="34" charset="-128"/>
            </a:endParaRPr>
          </a:p>
          <a:p>
            <a:pPr>
              <a:spcBef>
                <a:spcPct val="0"/>
              </a:spcBef>
            </a:pPr>
            <a:r>
              <a:rPr lang="en-US" sz="1800" b="1" smtClean="0">
                <a:latin typeface="Arial" charset="0"/>
                <a:ea typeface="ＭＳ Ｐゴシック" pitchFamily="34" charset="-128"/>
              </a:rPr>
              <a:t>Photos: </a:t>
            </a:r>
            <a:r>
              <a:rPr lang="en-US" sz="1800" smtClean="0">
                <a:latin typeface="Arial" charset="0"/>
                <a:ea typeface="ＭＳ Ｐゴシック" pitchFamily="34" charset="-128"/>
              </a:rPr>
              <a:t>Beneficial mini-wasp laying its egg in a caterpillar (left); lady beetle (ladybug) eating an aphid (right)</a:t>
            </a:r>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4697065E-4292-4010-8584-1619F8C3DEE2}" type="slidenum">
              <a:rPr lang="en-US" sz="1200" smtClean="0">
                <a:solidFill>
                  <a:srgbClr val="000000"/>
                </a:solidFill>
              </a:rPr>
              <a:pPr/>
              <a:t>74</a:t>
            </a:fld>
            <a:endParaRPr lang="en-US" sz="1200"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Text, and Content">
    <p:spTree>
      <p:nvGrpSpPr>
        <p:cNvPr id="1" name=""/>
        <p:cNvGrpSpPr/>
        <p:nvPr/>
      </p:nvGrpSpPr>
      <p:grpSpPr>
        <a:xfrm>
          <a:off x="0" y="0"/>
          <a:ext cx="0" cy="0"/>
          <a:chOff x="0" y="0"/>
          <a:chExt cx="0" cy="0"/>
        </a:xfrm>
      </p:grpSpPr>
      <p:pic>
        <p:nvPicPr>
          <p:cNvPr id="4" name="Picture 7" descr="IPMwht no border 2.pd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5800" y="6248400"/>
            <a:ext cx="5842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152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00200"/>
            <a:ext cx="7772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a:spLocks noGrp="1" noChangeArrowheads="1"/>
          </p:cNvSpPr>
          <p:nvPr>
            <p:ph type="dt" sz="half" idx="10"/>
          </p:nvPr>
        </p:nvSpPr>
        <p:spPr/>
        <p:txBody>
          <a:bodyPr/>
          <a:lstStyle>
            <a:lvl1pPr>
              <a:defRPr/>
            </a:lvl1pPr>
          </a:lstStyle>
          <a:p>
            <a:fld id="{FE67B514-060E-43A2-BCBE-0830B2929103}" type="datetimeFigureOut">
              <a:rPr lang="en-US" smtClean="0"/>
              <a:t>2/27/2013</a:t>
            </a:fld>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atin typeface="Arial" pitchFamily="-106" charset="0"/>
                <a:ea typeface="ＭＳ Ｐゴシック" pitchFamily="-106" charset="-128"/>
                <a:cs typeface="ＭＳ Ｐゴシック" pitchFamily="-106" charset="-128"/>
              </a:defRPr>
            </a:lvl1pPr>
          </a:lstStyle>
          <a:p>
            <a:endParaRPr lang="en-US"/>
          </a:p>
        </p:txBody>
      </p:sp>
      <p:sp>
        <p:nvSpPr>
          <p:cNvPr id="7" name="Slide Number Placeholder 7"/>
          <p:cNvSpPr>
            <a:spLocks noGrp="1"/>
          </p:cNvSpPr>
          <p:nvPr>
            <p:ph type="sldNum" sz="quarter" idx="12"/>
          </p:nvPr>
        </p:nvSpPr>
        <p:spPr>
          <a:xfrm>
            <a:off x="152400" y="6324600"/>
            <a:ext cx="2133600" cy="365125"/>
          </a:xfrm>
        </p:spPr>
        <p:txBody>
          <a:bodyPr/>
          <a:lstStyle>
            <a:lvl1pPr>
              <a:defRPr/>
            </a:lvl1pPr>
          </a:lstStyle>
          <a:p>
            <a:fld id="{6CF6EEB4-C7D9-4669-B081-CDE4775098D8}" type="slidenum">
              <a:rPr lang="en-US" smtClean="0"/>
              <a:t>‹#›</a:t>
            </a:fld>
            <a:endParaRPr lang="en-US"/>
          </a:p>
        </p:txBody>
      </p:sp>
    </p:spTree>
    <p:extLst>
      <p:ext uri="{BB962C8B-B14F-4D97-AF65-F5344CB8AC3E}">
        <p14:creationId xmlns:p14="http://schemas.microsoft.com/office/powerpoint/2010/main" val="1957729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pic>
        <p:nvPicPr>
          <p:cNvPr id="2" name="Picture 2" descr="ANR_HEhorizon_poster9.jpg"/>
          <p:cNvPicPr>
            <a:picLocks noChangeAspect="1"/>
          </p:cNvPicPr>
          <p:nvPr/>
        </p:nvPicPr>
        <p:blipFill>
          <a:blip r:embed="rId2">
            <a:extLst>
              <a:ext uri="{28A0092B-C50C-407E-A947-70E740481C1C}">
                <a14:useLocalDpi xmlns:a14="http://schemas.microsoft.com/office/drawing/2010/main" val="0"/>
              </a:ext>
            </a:extLst>
          </a:blip>
          <a:srcRect l="60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NR_HEhorizon_poster9.jpg"/>
          <p:cNvPicPr>
            <a:picLocks noChangeAspect="1"/>
          </p:cNvPicPr>
          <p:nvPr userDrawn="1"/>
        </p:nvPicPr>
        <p:blipFill>
          <a:blip r:embed="rId2">
            <a:extLst>
              <a:ext uri="{28A0092B-C50C-407E-A947-70E740481C1C}">
                <a14:useLocalDpi xmlns:a14="http://schemas.microsoft.com/office/drawing/2010/main" val="0"/>
              </a:ext>
            </a:extLst>
          </a:blip>
          <a:srcRect l="60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3031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FE67B514-060E-43A2-BCBE-0830B2929103}" type="datetimeFigureOut">
              <a:rPr lang="en-US" smtClean="0"/>
              <a:t>2/27/2013</a:t>
            </a:fld>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atin typeface="Arial" pitchFamily="27" charset="0"/>
                <a:ea typeface="ＭＳ Ｐゴシック" pitchFamily="27" charset="-128"/>
                <a:cs typeface="ＭＳ Ｐゴシック" pitchFamily="27" charset="-128"/>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CF6EEB4-C7D9-4669-B081-CDE4775098D8}" type="slidenum">
              <a:rPr lang="en-US" smtClean="0"/>
              <a:t>‹#›</a:t>
            </a:fld>
            <a:endParaRPr lang="en-US"/>
          </a:p>
        </p:txBody>
      </p:sp>
    </p:spTree>
    <p:extLst>
      <p:ext uri="{BB962C8B-B14F-4D97-AF65-F5344CB8AC3E}">
        <p14:creationId xmlns:p14="http://schemas.microsoft.com/office/powerpoint/2010/main" val="1130963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E67B514-060E-43A2-BCBE-0830B2929103}" type="datetimeFigureOut">
              <a:rPr lang="en-US" smtClean="0"/>
              <a:t>2/27/2013</a:t>
            </a:fld>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atin typeface="Arial" pitchFamily="27" charset="0"/>
                <a:ea typeface="ＭＳ Ｐゴシック" pitchFamily="27" charset="-128"/>
                <a:cs typeface="ＭＳ Ｐゴシック" pitchFamily="27" charset="-128"/>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CF6EEB4-C7D9-4669-B081-CDE4775098D8}" type="slidenum">
              <a:rPr lang="en-US" smtClean="0"/>
              <a:t>‹#›</a:t>
            </a:fld>
            <a:endParaRPr lang="en-US"/>
          </a:p>
        </p:txBody>
      </p:sp>
    </p:spTree>
    <p:extLst>
      <p:ext uri="{BB962C8B-B14F-4D97-AF65-F5344CB8AC3E}">
        <p14:creationId xmlns:p14="http://schemas.microsoft.com/office/powerpoint/2010/main" val="606492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a:defRPr/>
            </a:lvl1pPr>
          </a:lstStyle>
          <a:p>
            <a:fld id="{FE67B514-060E-43A2-BCBE-0830B2929103}" type="datetimeFigureOut">
              <a:rPr lang="en-US" smtClean="0"/>
              <a:t>2/27/2013</a:t>
            </a:fld>
            <a:endParaRPr lang="en-US"/>
          </a:p>
        </p:txBody>
      </p:sp>
      <p:sp>
        <p:nvSpPr>
          <p:cNvPr id="7" name="Footer Placeholder 6"/>
          <p:cNvSpPr>
            <a:spLocks noGrp="1"/>
          </p:cNvSpPr>
          <p:nvPr>
            <p:ph type="ftr" sz="quarter" idx="11"/>
          </p:nvPr>
        </p:nvSpPr>
        <p:spPr>
          <a:xfrm>
            <a:off x="3124200" y="6248400"/>
            <a:ext cx="2895600" cy="457200"/>
          </a:xfrm>
          <a:prstGeom prst="rect">
            <a:avLst/>
          </a:prstGeom>
        </p:spPr>
        <p:txBody>
          <a:bodyPr/>
          <a:lstStyle>
            <a:lvl1pPr>
              <a:defRPr>
                <a:latin typeface="Arial" pitchFamily="27" charset="0"/>
                <a:ea typeface="ＭＳ Ｐゴシック" pitchFamily="27" charset="-128"/>
                <a:cs typeface="ＭＳ Ｐゴシック" pitchFamily="27" charset="-128"/>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6CF6EEB4-C7D9-4669-B081-CDE4775098D8}" type="slidenum">
              <a:rPr lang="en-US" smtClean="0"/>
              <a:t>‹#›</a:t>
            </a:fld>
            <a:endParaRPr lang="en-US"/>
          </a:p>
        </p:txBody>
      </p:sp>
    </p:spTree>
    <p:extLst>
      <p:ext uri="{BB962C8B-B14F-4D97-AF65-F5344CB8AC3E}">
        <p14:creationId xmlns:p14="http://schemas.microsoft.com/office/powerpoint/2010/main" val="1972447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2" name="Picture 2" descr="ANR_HEhorizon_poster9.jpg"/>
          <p:cNvPicPr>
            <a:picLocks noChangeAspect="1"/>
          </p:cNvPicPr>
          <p:nvPr userDrawn="1"/>
        </p:nvPicPr>
        <p:blipFill>
          <a:blip r:embed="rId2">
            <a:extLst>
              <a:ext uri="{28A0092B-C50C-407E-A947-70E740481C1C}">
                <a14:useLocalDpi xmlns:a14="http://schemas.microsoft.com/office/drawing/2010/main" val="0"/>
              </a:ext>
            </a:extLst>
          </a:blip>
          <a:srcRect l="60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9792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67B514-060E-43A2-BCBE-0830B2929103}" type="datetimeFigureOut">
              <a:rPr lang="en-US" smtClean="0"/>
              <a:t>2/27/2013</a:t>
            </a:fld>
            <a:endParaRPr lang="en-US"/>
          </a:p>
        </p:txBody>
      </p:sp>
      <p:sp>
        <p:nvSpPr>
          <p:cNvPr id="5" name="Slide Number Placeholder 4"/>
          <p:cNvSpPr>
            <a:spLocks noGrp="1"/>
          </p:cNvSpPr>
          <p:nvPr>
            <p:ph type="sldNum" sz="quarter" idx="11"/>
          </p:nvPr>
        </p:nvSpPr>
        <p:spPr/>
        <p:txBody>
          <a:bodyPr/>
          <a:lstStyle/>
          <a:p>
            <a:fld id="{6CF6EEB4-C7D9-4669-B081-CDE4775098D8}" type="slidenum">
              <a:rPr lang="en-US" smtClean="0"/>
              <a:t>‹#›</a:t>
            </a:fld>
            <a:endParaRPr lang="en-US"/>
          </a:p>
        </p:txBody>
      </p:sp>
    </p:spTree>
    <p:extLst>
      <p:ext uri="{BB962C8B-B14F-4D97-AF65-F5344CB8AC3E}">
        <p14:creationId xmlns:p14="http://schemas.microsoft.com/office/powerpoint/2010/main" val="3230658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5DDD298-EA89-4FBD-9F6A-3BFDC1F9C42F}" type="slidenum">
              <a:rPr lang="en-US"/>
              <a:pPr>
                <a:defRPr/>
              </a:pPr>
              <a:t>‹#›</a:t>
            </a:fld>
            <a:endParaRPr lang="en-US"/>
          </a:p>
        </p:txBody>
      </p:sp>
    </p:spTree>
    <p:extLst>
      <p:ext uri="{BB962C8B-B14F-4D97-AF65-F5344CB8AC3E}">
        <p14:creationId xmlns:p14="http://schemas.microsoft.com/office/powerpoint/2010/main" val="1527174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noChangeArrowheads="1"/>
          </p:cNvSpPr>
          <p:nvPr>
            <p:ph type="dt" sz="half" idx="2"/>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atin typeface="+mn-lt"/>
                <a:ea typeface="+mn-ea"/>
                <a:cs typeface="+mn-cs"/>
              </a:defRPr>
            </a:lvl1pPr>
          </a:lstStyle>
          <a:p>
            <a:fld id="{FE67B514-060E-43A2-BCBE-0830B2929103}" type="datetimeFigureOut">
              <a:rPr lang="en-US" smtClean="0"/>
              <a:t>2/27/2013</a:t>
            </a:fld>
            <a:endParaRPr lang="en-US"/>
          </a:p>
        </p:txBody>
      </p:sp>
      <p:sp>
        <p:nvSpPr>
          <p:cNvPr id="6" name="Slide Number Placeholder 5"/>
          <p:cNvSpPr>
            <a:spLocks noGrp="1"/>
          </p:cNvSpPr>
          <p:nvPr>
            <p:ph type="sldNum" sz="quarter" idx="4"/>
          </p:nvPr>
        </p:nvSpPr>
        <p:spPr>
          <a:xfrm>
            <a:off x="381000" y="632460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6CF6EEB4-C7D9-4669-B081-CDE4775098D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0" r:id="rId6"/>
    <p:sldLayoutId id="2147483667" r:id="rId7"/>
    <p:sldLayoutId id="2147483668" r:id="rId8"/>
  </p:sldLayoutIdLst>
  <p:txStyles>
    <p:titleStyle>
      <a:lvl1pPr algn="ctr" rtl="0" eaLnBrk="1" fontAlgn="base" hangingPunct="1">
        <a:spcBef>
          <a:spcPct val="0"/>
        </a:spcBef>
        <a:spcAft>
          <a:spcPct val="0"/>
        </a:spcAft>
        <a:defRPr sz="3600">
          <a:solidFill>
            <a:schemeClr val="accent1"/>
          </a:solidFill>
          <a:latin typeface="+mj-lt"/>
          <a:ea typeface="+mj-ea"/>
          <a:cs typeface="+mj-cs"/>
        </a:defRPr>
      </a:lvl1pPr>
      <a:lvl2pPr algn="ctr" rtl="0" eaLnBrk="1" fontAlgn="base" hangingPunct="1">
        <a:spcBef>
          <a:spcPct val="0"/>
        </a:spcBef>
        <a:spcAft>
          <a:spcPct val="0"/>
        </a:spcAft>
        <a:defRPr sz="3600">
          <a:solidFill>
            <a:schemeClr val="accent1"/>
          </a:solidFill>
          <a:latin typeface="Arial" pitchFamily="64" charset="-52"/>
          <a:ea typeface="ＭＳ Ｐゴシック" pitchFamily="64" charset="-128"/>
          <a:cs typeface="ＭＳ Ｐゴシック" pitchFamily="64" charset="-128"/>
        </a:defRPr>
      </a:lvl2pPr>
      <a:lvl3pPr algn="ctr" rtl="0" eaLnBrk="1" fontAlgn="base" hangingPunct="1">
        <a:spcBef>
          <a:spcPct val="0"/>
        </a:spcBef>
        <a:spcAft>
          <a:spcPct val="0"/>
        </a:spcAft>
        <a:defRPr sz="3600">
          <a:solidFill>
            <a:schemeClr val="accent1"/>
          </a:solidFill>
          <a:latin typeface="Arial" pitchFamily="64" charset="-52"/>
          <a:ea typeface="ＭＳ Ｐゴシック" pitchFamily="64" charset="-128"/>
          <a:cs typeface="ＭＳ Ｐゴシック" pitchFamily="64" charset="-128"/>
        </a:defRPr>
      </a:lvl3pPr>
      <a:lvl4pPr algn="ctr" rtl="0" eaLnBrk="1" fontAlgn="base" hangingPunct="1">
        <a:spcBef>
          <a:spcPct val="0"/>
        </a:spcBef>
        <a:spcAft>
          <a:spcPct val="0"/>
        </a:spcAft>
        <a:defRPr sz="3600">
          <a:solidFill>
            <a:schemeClr val="accent1"/>
          </a:solidFill>
          <a:latin typeface="Arial" pitchFamily="64" charset="-52"/>
          <a:ea typeface="ＭＳ Ｐゴシック" pitchFamily="64" charset="-128"/>
          <a:cs typeface="ＭＳ Ｐゴシック" pitchFamily="64" charset="-128"/>
        </a:defRPr>
      </a:lvl4pPr>
      <a:lvl5pPr algn="ctr" rtl="0" eaLnBrk="1" fontAlgn="base" hangingPunct="1">
        <a:spcBef>
          <a:spcPct val="0"/>
        </a:spcBef>
        <a:spcAft>
          <a:spcPct val="0"/>
        </a:spcAft>
        <a:defRPr sz="3600">
          <a:solidFill>
            <a:schemeClr val="accent1"/>
          </a:solidFill>
          <a:latin typeface="Arial" pitchFamily="64" charset="-52"/>
          <a:ea typeface="ＭＳ Ｐゴシック" pitchFamily="64" charset="-128"/>
          <a:cs typeface="ＭＳ Ｐゴシック" pitchFamily="64" charset="-128"/>
        </a:defRPr>
      </a:lvl5pPr>
      <a:lvl6pPr marL="457200" algn="ctr" rtl="0" eaLnBrk="1" fontAlgn="base" hangingPunct="1">
        <a:spcBef>
          <a:spcPct val="0"/>
        </a:spcBef>
        <a:spcAft>
          <a:spcPct val="0"/>
        </a:spcAft>
        <a:defRPr sz="4400">
          <a:solidFill>
            <a:schemeClr val="accent1"/>
          </a:solidFill>
          <a:latin typeface="Arial" pitchFamily="64" charset="-52"/>
          <a:ea typeface="ＭＳ Ｐゴシック" pitchFamily="64" charset="-128"/>
          <a:cs typeface="ＭＳ Ｐゴシック" pitchFamily="64" charset="-128"/>
        </a:defRPr>
      </a:lvl6pPr>
      <a:lvl7pPr marL="914400" algn="ctr" rtl="0" eaLnBrk="1" fontAlgn="base" hangingPunct="1">
        <a:spcBef>
          <a:spcPct val="0"/>
        </a:spcBef>
        <a:spcAft>
          <a:spcPct val="0"/>
        </a:spcAft>
        <a:defRPr sz="4400">
          <a:solidFill>
            <a:schemeClr val="accent1"/>
          </a:solidFill>
          <a:latin typeface="Arial" pitchFamily="64" charset="-52"/>
          <a:ea typeface="ＭＳ Ｐゴシック" pitchFamily="64" charset="-128"/>
          <a:cs typeface="ＭＳ Ｐゴシック" pitchFamily="64" charset="-128"/>
        </a:defRPr>
      </a:lvl7pPr>
      <a:lvl8pPr marL="1371600" algn="ctr" rtl="0" eaLnBrk="1" fontAlgn="base" hangingPunct="1">
        <a:spcBef>
          <a:spcPct val="0"/>
        </a:spcBef>
        <a:spcAft>
          <a:spcPct val="0"/>
        </a:spcAft>
        <a:defRPr sz="4400">
          <a:solidFill>
            <a:schemeClr val="accent1"/>
          </a:solidFill>
          <a:latin typeface="Arial" pitchFamily="64" charset="-52"/>
          <a:ea typeface="ＭＳ Ｐゴシック" pitchFamily="64" charset="-128"/>
          <a:cs typeface="ＭＳ Ｐゴシック" pitchFamily="64" charset="-128"/>
        </a:defRPr>
      </a:lvl8pPr>
      <a:lvl9pPr marL="1828800" algn="ctr" rtl="0" eaLnBrk="1" fontAlgn="base" hangingPunct="1">
        <a:spcBef>
          <a:spcPct val="0"/>
        </a:spcBef>
        <a:spcAft>
          <a:spcPct val="0"/>
        </a:spcAft>
        <a:defRPr sz="4400">
          <a:solidFill>
            <a:schemeClr val="accent1"/>
          </a:solidFill>
          <a:latin typeface="Arial" pitchFamily="64" charset="-52"/>
          <a:ea typeface="ＭＳ Ｐゴシック" pitchFamily="64" charset="-128"/>
          <a:cs typeface="ＭＳ Ｐゴシック" pitchFamily="64" charset="-128"/>
        </a:defRPr>
      </a:lvl9pPr>
    </p:titleStyle>
    <p:bodyStyle>
      <a:lvl1pPr marL="342900" indent="-342900" algn="l" rtl="0" eaLnBrk="1" fontAlgn="base" hangingPunct="1">
        <a:spcBef>
          <a:spcPts val="1200"/>
        </a:spcBef>
        <a:spcAft>
          <a:spcPct val="0"/>
        </a:spcAft>
        <a:buChar char="•"/>
        <a:defRPr sz="3200">
          <a:solidFill>
            <a:srgbClr val="FFEEB1"/>
          </a:solidFill>
          <a:latin typeface="+mn-lt"/>
          <a:ea typeface="+mn-ea"/>
          <a:cs typeface="+mn-cs"/>
        </a:defRPr>
      </a:lvl1pPr>
      <a:lvl2pPr marL="742950" indent="-285750" algn="l" rtl="0" eaLnBrk="1" fontAlgn="base" hangingPunct="1">
        <a:spcBef>
          <a:spcPts val="1200"/>
        </a:spcBef>
        <a:spcAft>
          <a:spcPct val="0"/>
        </a:spcAft>
        <a:buChar char="–"/>
        <a:defRPr sz="2800">
          <a:solidFill>
            <a:srgbClr val="FFEEB1"/>
          </a:solidFill>
          <a:latin typeface="+mn-lt"/>
          <a:ea typeface="+mn-ea"/>
        </a:defRPr>
      </a:lvl2pPr>
      <a:lvl3pPr marL="1143000" indent="-228600" algn="l" rtl="0" eaLnBrk="1" fontAlgn="base" hangingPunct="1">
        <a:spcBef>
          <a:spcPts val="1200"/>
        </a:spcBef>
        <a:spcAft>
          <a:spcPct val="0"/>
        </a:spcAft>
        <a:buChar char="•"/>
        <a:defRPr sz="2000">
          <a:solidFill>
            <a:srgbClr val="FFEEB1"/>
          </a:solidFill>
          <a:latin typeface="+mn-lt"/>
          <a:ea typeface="+mn-ea"/>
        </a:defRPr>
      </a:lvl3pPr>
      <a:lvl4pPr marL="1600200" indent="-228600" algn="l" rtl="0" eaLnBrk="1" fontAlgn="base" hangingPunct="1">
        <a:spcBef>
          <a:spcPts val="1200"/>
        </a:spcBef>
        <a:spcAft>
          <a:spcPct val="0"/>
        </a:spcAft>
        <a:buChar char="–"/>
        <a:defRPr sz="2000">
          <a:solidFill>
            <a:srgbClr val="FFEEB1"/>
          </a:solidFill>
          <a:latin typeface="+mn-lt"/>
          <a:ea typeface="+mn-ea"/>
        </a:defRPr>
      </a:lvl4pPr>
      <a:lvl5pPr marL="2057400" indent="-228600" algn="l" rtl="0" eaLnBrk="1" fontAlgn="base" hangingPunct="1">
        <a:spcBef>
          <a:spcPts val="1200"/>
        </a:spcBef>
        <a:spcAft>
          <a:spcPct val="0"/>
        </a:spcAft>
        <a:buChar char="»"/>
        <a:defRPr sz="2000">
          <a:solidFill>
            <a:srgbClr val="FFEEB1"/>
          </a:solidFill>
          <a:latin typeface="+mn-lt"/>
          <a:ea typeface="+mn-ea"/>
        </a:defRPr>
      </a:lvl5pPr>
      <a:lvl6pPr marL="2514600" indent="-228600" algn="l" rtl="0" eaLnBrk="1" fontAlgn="base" hangingPunct="1">
        <a:spcBef>
          <a:spcPct val="20000"/>
        </a:spcBef>
        <a:spcAft>
          <a:spcPct val="20000"/>
        </a:spcAft>
        <a:buChar char="»"/>
        <a:defRPr sz="2000">
          <a:solidFill>
            <a:srgbClr val="FFEEB1"/>
          </a:solidFill>
          <a:latin typeface="+mn-lt"/>
          <a:ea typeface="+mn-ea"/>
        </a:defRPr>
      </a:lvl6pPr>
      <a:lvl7pPr marL="2971800" indent="-228600" algn="l" rtl="0" eaLnBrk="1" fontAlgn="base" hangingPunct="1">
        <a:spcBef>
          <a:spcPct val="20000"/>
        </a:spcBef>
        <a:spcAft>
          <a:spcPct val="20000"/>
        </a:spcAft>
        <a:buChar char="»"/>
        <a:defRPr sz="2000">
          <a:solidFill>
            <a:srgbClr val="FFEEB1"/>
          </a:solidFill>
          <a:latin typeface="+mn-lt"/>
          <a:ea typeface="+mn-ea"/>
        </a:defRPr>
      </a:lvl7pPr>
      <a:lvl8pPr marL="3429000" indent="-228600" algn="l" rtl="0" eaLnBrk="1" fontAlgn="base" hangingPunct="1">
        <a:spcBef>
          <a:spcPct val="20000"/>
        </a:spcBef>
        <a:spcAft>
          <a:spcPct val="20000"/>
        </a:spcAft>
        <a:buChar char="»"/>
        <a:defRPr sz="2000">
          <a:solidFill>
            <a:srgbClr val="FFEEB1"/>
          </a:solidFill>
          <a:latin typeface="+mn-lt"/>
          <a:ea typeface="+mn-ea"/>
        </a:defRPr>
      </a:lvl8pPr>
      <a:lvl9pPr marL="3886200" indent="-228600" algn="l" rtl="0" eaLnBrk="1" fontAlgn="base" hangingPunct="1">
        <a:spcBef>
          <a:spcPct val="20000"/>
        </a:spcBef>
        <a:spcAft>
          <a:spcPct val="20000"/>
        </a:spcAft>
        <a:buChar char="»"/>
        <a:defRPr sz="2000">
          <a:solidFill>
            <a:srgbClr val="FFEEB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10" Type="http://schemas.openxmlformats.org/officeDocument/2006/relationships/image" Target="../media/image10.png"/><Relationship Id="rId4" Type="http://schemas.openxmlformats.org/officeDocument/2006/relationships/image" Target="../media/image4.jp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g"/><Relationship Id="rId2" Type="http://schemas.openxmlformats.org/officeDocument/2006/relationships/image" Target="../media/image17.jpeg"/><Relationship Id="rId1" Type="http://schemas.openxmlformats.org/officeDocument/2006/relationships/slideLayout" Target="../slideLayouts/slideLayout8.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3.xml"/><Relationship Id="rId5" Type="http://schemas.openxmlformats.org/officeDocument/2006/relationships/image" Target="../media/image30.jpg"/><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em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amsutherland@ucanr.edu"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35.gif"/></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8.xml"/><Relationship Id="rId5" Type="http://schemas.openxmlformats.org/officeDocument/2006/relationships/image" Target="../media/image43.jpe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8.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62.jpg"/></Relationships>
</file>

<file path=ppt/slides/_rels/slide4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8.jpg"/><Relationship Id="rId1" Type="http://schemas.openxmlformats.org/officeDocument/2006/relationships/slideLayout" Target="../slideLayouts/slideLayout3.xml"/><Relationship Id="rId5" Type="http://schemas.openxmlformats.org/officeDocument/2006/relationships/image" Target="../media/image64.jpg"/><Relationship Id="rId4" Type="http://schemas.openxmlformats.org/officeDocument/2006/relationships/image" Target="../media/image62.jpg"/></Relationships>
</file>

<file path=ppt/slides/_rels/slide4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72.jpg"/><Relationship Id="rId4" Type="http://schemas.openxmlformats.org/officeDocument/2006/relationships/image" Target="../media/image71.jpg"/></Relationships>
</file>

<file path=ppt/slides/_rels/slide4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74.jpeg"/><Relationship Id="rId4" Type="http://schemas.openxmlformats.org/officeDocument/2006/relationships/image" Target="../media/image73.jpg"/></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6.jpg"/><Relationship Id="rId4" Type="http://schemas.openxmlformats.org/officeDocument/2006/relationships/image" Target="../media/image78.jpg"/></Relationships>
</file>

<file path=ppt/slides/_rels/slide5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6.jpg"/><Relationship Id="rId4" Type="http://schemas.openxmlformats.org/officeDocument/2006/relationships/image" Target="../media/image78.jpg"/></Relationships>
</file>

<file path=ppt/slides/_rels/slide5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86.jpg"/></Relationships>
</file>

<file path=ppt/slides/_rels/slide62.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8.jpg"/></Relationships>
</file>

<file path=ppt/slides/_rels/slide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4.jpeg"/></Relationships>
</file>

<file path=ppt/slides/_rels/slide7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xml"/><Relationship Id="rId5" Type="http://schemas.openxmlformats.org/officeDocument/2006/relationships/image" Target="../media/image99.jpeg"/><Relationship Id="rId4" Type="http://schemas.openxmlformats.org/officeDocument/2006/relationships/image" Target="../media/image98.jpeg"/></Relationships>
</file>

<file path=ppt/slides/_rels/slide7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hyperlink" Target="http://www.ipm.ucdavis.edu/greenbulletin/" TargetMode="External"/><Relationship Id="rId2" Type="http://schemas.openxmlformats.org/officeDocument/2006/relationships/hyperlink" Target="http://www.ipm.ucdavis.edu/PMG/menu.house.html" TargetMode="External"/><Relationship Id="rId1" Type="http://schemas.openxmlformats.org/officeDocument/2006/relationships/slideLayout" Target="../slideLayouts/slideLayout1.xml"/><Relationship Id="rId5" Type="http://schemas.openxmlformats.org/officeDocument/2006/relationships/hyperlink" Target="http://ucanr.edu/sites/urbanIPM/Commercial_Landscape_IPM/" TargetMode="External"/><Relationship Id="rId4" Type="http://schemas.openxmlformats.org/officeDocument/2006/relationships/hyperlink" Target="http://ucanr.edu/sites/UrbanAnts/" TargetMode="External"/></Relationships>
</file>

<file path=ppt/slides/_rels/slide8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hyperlink" Target="mailto:amsutherland@ucanr.edu"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Layout" Target="../slideLayouts/slideLayout3.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descr="UCIPM_logo_green_leaf"/>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8200" y="5338763"/>
            <a:ext cx="1690688"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Box 5"/>
          <p:cNvSpPr txBox="1">
            <a:spLocks noChangeArrowheads="1"/>
          </p:cNvSpPr>
          <p:nvPr/>
        </p:nvSpPr>
        <p:spPr bwMode="auto">
          <a:xfrm>
            <a:off x="0" y="0"/>
            <a:ext cx="9144000" cy="2646878"/>
          </a:xfrm>
          <a:prstGeom prst="rect">
            <a:avLst/>
          </a:prstGeom>
          <a:solidFill>
            <a:srgbClr val="063D3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sz="16600" dirty="0">
              <a:latin typeface="Calibri" pitchFamily="34" charset="0"/>
            </a:endParaRPr>
          </a:p>
        </p:txBody>
      </p:sp>
      <p:sp>
        <p:nvSpPr>
          <p:cNvPr id="7173" name="Rectangle 2"/>
          <p:cNvSpPr txBox="1">
            <a:spLocks noChangeArrowheads="1"/>
          </p:cNvSpPr>
          <p:nvPr/>
        </p:nvSpPr>
        <p:spPr bwMode="auto">
          <a:xfrm>
            <a:off x="-1" y="685800"/>
            <a:ext cx="914399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sz="4400" b="1" dirty="0" smtClean="0">
                <a:solidFill>
                  <a:srgbClr val="FFEEB1"/>
                </a:solidFill>
                <a:latin typeface="Times New Roman" pitchFamily="18" charset="0"/>
                <a:cs typeface="Times New Roman" pitchFamily="18" charset="0"/>
              </a:rPr>
              <a:t>Adapting and applying the central tenets of IPM to urban ecosystems</a:t>
            </a:r>
            <a:endParaRPr lang="en-US" sz="3600" dirty="0">
              <a:solidFill>
                <a:srgbClr val="FFEEB1"/>
              </a:solidFill>
              <a:latin typeface="Times New Roman" pitchFamily="18" charset="0"/>
              <a:cs typeface="Times New Roman" pitchFamily="18" charset="0"/>
            </a:endParaRPr>
          </a:p>
        </p:txBody>
      </p:sp>
      <p:sp>
        <p:nvSpPr>
          <p:cNvPr id="8" name="Rectangle 7"/>
          <p:cNvSpPr>
            <a:spLocks noChangeArrowheads="1"/>
          </p:cNvSpPr>
          <p:nvPr/>
        </p:nvSpPr>
        <p:spPr bwMode="auto">
          <a:xfrm>
            <a:off x="3517900" y="6229350"/>
            <a:ext cx="2373313" cy="523875"/>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1400" b="1" dirty="0">
                <a:solidFill>
                  <a:srgbClr val="FFEDB1"/>
                </a:solidFill>
                <a:effectLst>
                  <a:outerShdw blurRad="38100" dist="38100" dir="2700000" algn="tl">
                    <a:srgbClr val="000000"/>
                  </a:outerShdw>
                </a:effectLst>
                <a:latin typeface="Calibri" pitchFamily="34" charset="0"/>
              </a:rPr>
              <a:t>Statewide Integrated Pest Management Program</a:t>
            </a:r>
          </a:p>
        </p:txBody>
      </p:sp>
      <p:sp>
        <p:nvSpPr>
          <p:cNvPr id="7176" name="TextBox 1"/>
          <p:cNvSpPr txBox="1">
            <a:spLocks noChangeArrowheads="1"/>
          </p:cNvSpPr>
          <p:nvPr/>
        </p:nvSpPr>
        <p:spPr bwMode="auto">
          <a:xfrm>
            <a:off x="0" y="4122003"/>
            <a:ext cx="295061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600" b="1" dirty="0">
                <a:solidFill>
                  <a:srgbClr val="00B050"/>
                </a:solidFill>
              </a:rPr>
              <a:t>Andrew Sutherland</a:t>
            </a:r>
          </a:p>
          <a:p>
            <a:r>
              <a:rPr lang="en-US" sz="1600" b="1" dirty="0" smtClean="0"/>
              <a:t>Bay Area </a:t>
            </a:r>
            <a:r>
              <a:rPr lang="en-US" sz="1600" b="1" dirty="0"/>
              <a:t>Urban IPM Advisor</a:t>
            </a:r>
          </a:p>
          <a:p>
            <a:r>
              <a:rPr lang="en-US" sz="1600" b="1" dirty="0"/>
              <a:t>UCCE and UC IPM</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0241" r="5803"/>
          <a:stretch/>
        </p:blipFill>
        <p:spPr>
          <a:xfrm>
            <a:off x="1690914" y="2646879"/>
            <a:ext cx="1814286" cy="1434589"/>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1973"/>
          <a:stretch/>
        </p:blipFill>
        <p:spPr>
          <a:xfrm>
            <a:off x="3517900" y="2646878"/>
            <a:ext cx="1892300" cy="1434590"/>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11018" r="10576" b="9732"/>
          <a:stretch/>
        </p:blipFill>
        <p:spPr>
          <a:xfrm>
            <a:off x="5410200" y="2646878"/>
            <a:ext cx="1896387" cy="1434590"/>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10938" r="8613" b="8661"/>
          <a:stretch/>
        </p:blipFill>
        <p:spPr>
          <a:xfrm>
            <a:off x="7224983" y="2646879"/>
            <a:ext cx="1919016" cy="1434590"/>
          </a:xfrm>
          <a:prstGeom prst="rect">
            <a:avLst/>
          </a:prstGeom>
        </p:spPr>
      </p:pic>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l="7024" r="4764" b="8599"/>
          <a:stretch/>
        </p:blipFill>
        <p:spPr>
          <a:xfrm>
            <a:off x="0" y="2646878"/>
            <a:ext cx="2098867" cy="1434590"/>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02669" y="4081469"/>
            <a:ext cx="1861975" cy="1430424"/>
          </a:xfrm>
          <a:prstGeom prst="rect">
            <a:avLst/>
          </a:prstGeom>
        </p:spPr>
      </p:pic>
      <p:pic>
        <p:nvPicPr>
          <p:cNvPr id="13"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l="4915" t="14256" r="7410" b="8958"/>
          <a:stretch>
            <a:fillRect/>
          </a:stretch>
        </p:blipFill>
        <p:spPr bwMode="auto">
          <a:xfrm>
            <a:off x="5061015" y="4061484"/>
            <a:ext cx="2264053" cy="1450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15135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1532" y="1537138"/>
            <a:ext cx="2272468" cy="15108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descr="IPMwht no border 2.pd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5800" y="6248400"/>
            <a:ext cx="5842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p:cNvSpPr>
            <a:spLocks noChangeArrowheads="1"/>
          </p:cNvSpPr>
          <p:nvPr/>
        </p:nvSpPr>
        <p:spPr bwMode="auto">
          <a:xfrm>
            <a:off x="685800" y="1523999"/>
            <a:ext cx="7772400" cy="4539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spcBef>
                <a:spcPct val="20000"/>
              </a:spcBef>
              <a:buFontTx/>
              <a:buChar char="•"/>
            </a:pPr>
            <a:r>
              <a:rPr lang="en-US" sz="3200" b="1" dirty="0">
                <a:solidFill>
                  <a:srgbClr val="FFEEB1"/>
                </a:solidFill>
                <a:latin typeface="Times New Roman" pitchFamily="18" charset="0"/>
              </a:rPr>
              <a:t>Education</a:t>
            </a:r>
          </a:p>
          <a:p>
            <a:pPr marL="342900" indent="-342900">
              <a:spcBef>
                <a:spcPct val="20000"/>
              </a:spcBef>
              <a:buFontTx/>
              <a:buChar char="•"/>
            </a:pPr>
            <a:r>
              <a:rPr lang="en-US" sz="3200" b="1" dirty="0" smtClean="0">
                <a:solidFill>
                  <a:srgbClr val="FFEEB1"/>
                </a:solidFill>
                <a:latin typeface="Times New Roman" pitchFamily="18" charset="0"/>
              </a:rPr>
              <a:t>Prevention</a:t>
            </a:r>
          </a:p>
          <a:p>
            <a:pPr marL="342900" indent="-342900">
              <a:spcBef>
                <a:spcPct val="20000"/>
              </a:spcBef>
              <a:buFontTx/>
              <a:buChar char="•"/>
            </a:pPr>
            <a:r>
              <a:rPr lang="en-US" sz="3200" b="1" dirty="0" smtClean="0">
                <a:solidFill>
                  <a:srgbClr val="FFEEB1"/>
                </a:solidFill>
                <a:latin typeface="Times New Roman" pitchFamily="18" charset="0"/>
              </a:rPr>
              <a:t>Monitoring</a:t>
            </a:r>
            <a:endParaRPr lang="en-US" sz="3200" b="1" dirty="0">
              <a:solidFill>
                <a:srgbClr val="FFEEB1"/>
              </a:solidFill>
              <a:latin typeface="Times New Roman" pitchFamily="18" charset="0"/>
            </a:endParaRPr>
          </a:p>
          <a:p>
            <a:pPr marL="342900" indent="-342900">
              <a:spcBef>
                <a:spcPct val="20000"/>
              </a:spcBef>
              <a:buFontTx/>
              <a:buChar char="•"/>
            </a:pPr>
            <a:r>
              <a:rPr lang="en-US" sz="3200" b="1" dirty="0" smtClean="0">
                <a:solidFill>
                  <a:srgbClr val="FFEEB1"/>
                </a:solidFill>
                <a:latin typeface="Times New Roman" pitchFamily="18" charset="0"/>
              </a:rPr>
              <a:t>Treatment </a:t>
            </a:r>
            <a:r>
              <a:rPr lang="en-US" sz="3200" b="1" dirty="0">
                <a:solidFill>
                  <a:srgbClr val="FFEEB1"/>
                </a:solidFill>
                <a:latin typeface="Times New Roman" pitchFamily="18" charset="0"/>
              </a:rPr>
              <a:t>Thresholds</a:t>
            </a:r>
          </a:p>
          <a:p>
            <a:pPr marL="342900" indent="-342900">
              <a:spcBef>
                <a:spcPct val="20000"/>
              </a:spcBef>
              <a:buFontTx/>
              <a:buChar char="•"/>
            </a:pPr>
            <a:r>
              <a:rPr lang="en-US" sz="3200" b="1" dirty="0">
                <a:solidFill>
                  <a:srgbClr val="FFEEB1"/>
                </a:solidFill>
                <a:latin typeface="Times New Roman" pitchFamily="18" charset="0"/>
              </a:rPr>
              <a:t>Multiple Tactics</a:t>
            </a:r>
          </a:p>
          <a:p>
            <a:pPr marL="342900" indent="-342900">
              <a:spcBef>
                <a:spcPct val="20000"/>
              </a:spcBef>
              <a:buFontTx/>
              <a:buChar char="•"/>
            </a:pPr>
            <a:r>
              <a:rPr lang="en-US" sz="3200" b="1" dirty="0">
                <a:solidFill>
                  <a:srgbClr val="FFEEB1"/>
                </a:solidFill>
                <a:latin typeface="Times New Roman" pitchFamily="18" charset="0"/>
              </a:rPr>
              <a:t>Integration</a:t>
            </a:r>
          </a:p>
          <a:p>
            <a:pPr marL="342900" indent="-342900">
              <a:spcBef>
                <a:spcPct val="20000"/>
              </a:spcBef>
              <a:buFontTx/>
              <a:buChar char="•"/>
            </a:pPr>
            <a:r>
              <a:rPr lang="en-US" sz="3200" b="1" dirty="0" smtClean="0">
                <a:solidFill>
                  <a:srgbClr val="FFEEB1"/>
                </a:solidFill>
                <a:latin typeface="Times New Roman" pitchFamily="18" charset="0"/>
              </a:rPr>
              <a:t>Evaluation</a:t>
            </a:r>
          </a:p>
        </p:txBody>
      </p:sp>
      <p:pic>
        <p:nvPicPr>
          <p:cNvPr id="6"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8318" y="3048000"/>
            <a:ext cx="2295681"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p:cNvSpPr>
            <a:spLocks noChangeArrowheads="1"/>
          </p:cNvSpPr>
          <p:nvPr/>
        </p:nvSpPr>
        <p:spPr bwMode="auto">
          <a:xfrm>
            <a:off x="381000" y="457200"/>
            <a:ext cx="82296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p>
            <a:pPr algn="ctr"/>
            <a:r>
              <a:rPr lang="en-US" sz="4400" b="1" dirty="0">
                <a:solidFill>
                  <a:schemeClr val="accent1"/>
                </a:solidFill>
                <a:latin typeface="Times New Roman" pitchFamily="18" charset="0"/>
              </a:rPr>
              <a:t>Central tenets of IPM</a:t>
            </a:r>
          </a:p>
        </p:txBody>
      </p:sp>
      <p:sp>
        <p:nvSpPr>
          <p:cNvPr id="8" name="Curved Left Arrow 7"/>
          <p:cNvSpPr/>
          <p:nvPr/>
        </p:nvSpPr>
        <p:spPr bwMode="auto">
          <a:xfrm flipV="1">
            <a:off x="3048000" y="1219199"/>
            <a:ext cx="2438400" cy="4419599"/>
          </a:xfrm>
          <a:prstGeom prst="curvedLeftArrow">
            <a:avLst>
              <a:gd name="adj1" fmla="val 25000"/>
              <a:gd name="adj2" fmla="val 50000"/>
              <a:gd name="adj3" fmla="val 5535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4" charset="-52"/>
              <a:ea typeface="ＭＳ Ｐゴシック" pitchFamily="64" charset="-128"/>
              <a:cs typeface="ＭＳ Ｐゴシック" pitchFamily="64" charset="-128"/>
            </a:endParaRPr>
          </a:p>
        </p:txBody>
      </p:sp>
    </p:spTree>
    <p:extLst>
      <p:ext uri="{BB962C8B-B14F-4D97-AF65-F5344CB8AC3E}">
        <p14:creationId xmlns:p14="http://schemas.microsoft.com/office/powerpoint/2010/main" val="3053408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latin typeface="Times New Roman" pitchFamily="18" charset="0"/>
                <a:cs typeface="Times New Roman" pitchFamily="18" charset="0"/>
              </a:rPr>
              <a:t>Why Urban IPM?</a:t>
            </a:r>
            <a:endParaRPr lang="en-US" sz="4400" b="1" dirty="0">
              <a:latin typeface="Times New Roman" pitchFamily="18" charset="0"/>
              <a:cs typeface="Times New Roman" pitchFamily="18" charset="0"/>
            </a:endParaRPr>
          </a:p>
        </p:txBody>
      </p:sp>
      <p:sp>
        <p:nvSpPr>
          <p:cNvPr id="3" name="Text Placeholder 2"/>
          <p:cNvSpPr>
            <a:spLocks noGrp="1"/>
          </p:cNvSpPr>
          <p:nvPr>
            <p:ph type="body" sz="half" idx="1"/>
          </p:nvPr>
        </p:nvSpPr>
        <p:spPr/>
        <p:txBody>
          <a:bodyPr/>
          <a:lstStyle/>
          <a:p>
            <a:r>
              <a:rPr lang="en-US" dirty="0" smtClean="0">
                <a:latin typeface="Times New Roman" pitchFamily="18" charset="0"/>
                <a:cs typeface="Times New Roman" pitchFamily="18" charset="0"/>
              </a:rPr>
              <a:t>Urban surface water contamination levels (w / pesticides) 2 – 3 X higher than that of surface water in production </a:t>
            </a:r>
            <a:r>
              <a:rPr lang="en-US" dirty="0" err="1" smtClean="0">
                <a:latin typeface="Times New Roman" pitchFamily="18" charset="0"/>
                <a:cs typeface="Times New Roman" pitchFamily="18" charset="0"/>
              </a:rPr>
              <a:t>ag</a:t>
            </a:r>
            <a:r>
              <a:rPr lang="en-US" dirty="0" smtClean="0">
                <a:latin typeface="Times New Roman" pitchFamily="18" charset="0"/>
                <a:cs typeface="Times New Roman" pitchFamily="18" charset="0"/>
              </a:rPr>
              <a:t> areas</a:t>
            </a:r>
          </a:p>
          <a:p>
            <a:pPr lvl="1"/>
            <a:r>
              <a:rPr lang="en-US" dirty="0" err="1" smtClean="0">
                <a:latin typeface="Times New Roman" pitchFamily="18" charset="0"/>
                <a:cs typeface="Times New Roman" pitchFamily="18" charset="0"/>
              </a:rPr>
              <a:t>Diazinon</a:t>
            </a:r>
            <a:r>
              <a:rPr lang="en-US" dirty="0" smtClean="0">
                <a:latin typeface="Times New Roman" pitchFamily="18" charset="0"/>
                <a:cs typeface="Times New Roman" pitchFamily="18" charset="0"/>
              </a:rPr>
              <a:t> and </a:t>
            </a:r>
            <a:r>
              <a:rPr lang="en-US" dirty="0" err="1" smtClean="0">
                <a:latin typeface="Times New Roman" pitchFamily="18" charset="0"/>
                <a:cs typeface="Times New Roman" pitchFamily="18" charset="0"/>
              </a:rPr>
              <a:t>chlorpyrifos</a:t>
            </a:r>
            <a:r>
              <a:rPr lang="en-US" dirty="0" smtClean="0">
                <a:latin typeface="Times New Roman" pitchFamily="18" charset="0"/>
                <a:cs typeface="Times New Roman" pitchFamily="18" charset="0"/>
              </a:rPr>
              <a:t> (Bailey et al 2000)</a:t>
            </a:r>
          </a:p>
          <a:p>
            <a:pPr lvl="1"/>
            <a:r>
              <a:rPr lang="en-US" dirty="0" err="1" smtClean="0">
                <a:latin typeface="Times New Roman" pitchFamily="18" charset="0"/>
                <a:cs typeface="Times New Roman" pitchFamily="18" charset="0"/>
              </a:rPr>
              <a:t>Pyrethroids</a:t>
            </a:r>
            <a:r>
              <a:rPr lang="en-US" dirty="0" smtClean="0">
                <a:latin typeface="Times New Roman" pitchFamily="18" charset="0"/>
                <a:cs typeface="Times New Roman" pitchFamily="18" charset="0"/>
              </a:rPr>
              <a:t> (Weston et al 2005; </a:t>
            </a:r>
            <a:r>
              <a:rPr lang="en-US" dirty="0" err="1" smtClean="0">
                <a:latin typeface="Times New Roman" pitchFamily="18" charset="0"/>
                <a:cs typeface="Times New Roman" pitchFamily="18" charset="0"/>
              </a:rPr>
              <a:t>Amweg</a:t>
            </a:r>
            <a:r>
              <a:rPr lang="en-US" dirty="0" smtClean="0">
                <a:latin typeface="Times New Roman" pitchFamily="18" charset="0"/>
                <a:cs typeface="Times New Roman" pitchFamily="18" charset="0"/>
              </a:rPr>
              <a:t> et al 2006)</a:t>
            </a:r>
          </a:p>
          <a:p>
            <a:pPr lvl="1"/>
            <a:r>
              <a:rPr lang="en-US" dirty="0" err="1" smtClean="0">
                <a:latin typeface="Times New Roman" pitchFamily="18" charset="0"/>
                <a:cs typeface="Times New Roman" pitchFamily="18" charset="0"/>
              </a:rPr>
              <a:t>Fipronil</a:t>
            </a:r>
            <a:r>
              <a:rPr lang="en-US" dirty="0" smtClean="0">
                <a:latin typeface="Times New Roman" pitchFamily="18" charset="0"/>
                <a:cs typeface="Times New Roman" pitchFamily="18" charset="0"/>
              </a:rPr>
              <a:t> (Lin et al 2009)</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4974026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228600" y="457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4400" b="1" dirty="0">
                <a:solidFill>
                  <a:schemeClr val="bg1"/>
                </a:solidFill>
                <a:latin typeface="Times New Roman" pitchFamily="18" charset="0"/>
              </a:rPr>
              <a:t>Problems with pesticide use in urban areas</a:t>
            </a:r>
          </a:p>
        </p:txBody>
      </p:sp>
      <p:sp>
        <p:nvSpPr>
          <p:cNvPr id="7" name="Rectangle 6"/>
          <p:cNvSpPr>
            <a:spLocks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3200" dirty="0" smtClean="0">
                <a:solidFill>
                  <a:srgbClr val="FFEEB1"/>
                </a:solidFill>
                <a:latin typeface="Times New Roman" pitchFamily="18" charset="0"/>
              </a:rPr>
              <a:t>Surface water, soil</a:t>
            </a:r>
            <a:r>
              <a:rPr lang="en-US" sz="3200" dirty="0">
                <a:solidFill>
                  <a:srgbClr val="FFEEB1"/>
                </a:solidFill>
                <a:latin typeface="Times New Roman" pitchFamily="18" charset="0"/>
              </a:rPr>
              <a:t>, groundwater contamination</a:t>
            </a:r>
          </a:p>
          <a:p>
            <a:pPr marL="342900" indent="-342900">
              <a:spcBef>
                <a:spcPct val="20000"/>
              </a:spcBef>
              <a:buFontTx/>
              <a:buChar char="•"/>
            </a:pPr>
            <a:r>
              <a:rPr lang="en-US" sz="3200" dirty="0">
                <a:solidFill>
                  <a:srgbClr val="FFEEB1"/>
                </a:solidFill>
                <a:latin typeface="Times New Roman" pitchFamily="18" charset="0"/>
              </a:rPr>
              <a:t>Human health concerns</a:t>
            </a:r>
          </a:p>
          <a:p>
            <a:pPr marL="342900" indent="-342900">
              <a:spcBef>
                <a:spcPct val="20000"/>
              </a:spcBef>
              <a:buFontTx/>
              <a:buChar char="•"/>
            </a:pPr>
            <a:r>
              <a:rPr lang="en-US" sz="3200" dirty="0">
                <a:solidFill>
                  <a:srgbClr val="FFEEB1"/>
                </a:solidFill>
                <a:latin typeface="Times New Roman" pitchFamily="18" charset="0"/>
              </a:rPr>
              <a:t>Disruption of ecosystem</a:t>
            </a:r>
          </a:p>
          <a:p>
            <a:pPr marL="342900" indent="-342900">
              <a:spcBef>
                <a:spcPct val="20000"/>
              </a:spcBef>
              <a:buFontTx/>
              <a:buChar char="•"/>
            </a:pPr>
            <a:r>
              <a:rPr lang="en-US" sz="3200" dirty="0">
                <a:solidFill>
                  <a:srgbClr val="FFEEB1"/>
                </a:solidFill>
                <a:latin typeface="Times New Roman" pitchFamily="18" charset="0"/>
              </a:rPr>
              <a:t>Economic costs</a:t>
            </a:r>
          </a:p>
          <a:p>
            <a:pPr marL="342900" indent="-342900">
              <a:spcBef>
                <a:spcPct val="20000"/>
              </a:spcBef>
              <a:buFontTx/>
              <a:buChar char="•"/>
            </a:pPr>
            <a:r>
              <a:rPr lang="en-US" sz="3200" dirty="0">
                <a:solidFill>
                  <a:srgbClr val="FFEEB1"/>
                </a:solidFill>
                <a:latin typeface="Times New Roman" pitchFamily="18" charset="0"/>
              </a:rPr>
              <a:t>Public perception</a:t>
            </a:r>
          </a:p>
        </p:txBody>
      </p:sp>
      <p:pic>
        <p:nvPicPr>
          <p:cNvPr id="8" name="Picture 4" descr="precision_applicat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2590800"/>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up3_urban_cree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4714875"/>
            <a:ext cx="28956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5"/>
          <p:cNvSpPr>
            <a:spLocks noChangeArrowheads="1"/>
          </p:cNvSpPr>
          <p:nvPr/>
        </p:nvSpPr>
        <p:spPr bwMode="auto">
          <a:xfrm>
            <a:off x="381000" y="609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4400" b="1" dirty="0">
                <a:solidFill>
                  <a:schemeClr val="accent1"/>
                </a:solidFill>
                <a:latin typeface="Times New Roman" pitchFamily="18" charset="0"/>
              </a:rPr>
              <a:t>Problems with pesticide use in urban areas</a:t>
            </a:r>
          </a:p>
        </p:txBody>
      </p:sp>
    </p:spTree>
    <p:extLst>
      <p:ext uri="{BB962C8B-B14F-4D97-AF65-F5344CB8AC3E}">
        <p14:creationId xmlns:p14="http://schemas.microsoft.com/office/powerpoint/2010/main" val="26769390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228600" y="457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4400" b="1" dirty="0">
                <a:solidFill>
                  <a:schemeClr val="accent1"/>
                </a:solidFill>
                <a:latin typeface="Times New Roman" pitchFamily="18" charset="0"/>
              </a:rPr>
              <a:t>Major users of pesticides in urban areas</a:t>
            </a:r>
          </a:p>
        </p:txBody>
      </p:sp>
      <p:sp>
        <p:nvSpPr>
          <p:cNvPr id="5" name="Rectangle 6"/>
          <p:cNvSpPr>
            <a:spLocks noChangeArrowheads="1"/>
          </p:cNvSpPr>
          <p:nvPr/>
        </p:nvSpPr>
        <p:spPr bwMode="auto">
          <a:xfrm>
            <a:off x="685800" y="1981200"/>
            <a:ext cx="8458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3200" dirty="0">
                <a:solidFill>
                  <a:srgbClr val="FFEEB1"/>
                </a:solidFill>
                <a:latin typeface="Times New Roman" pitchFamily="18" charset="0"/>
              </a:rPr>
              <a:t>General (residential) public</a:t>
            </a:r>
          </a:p>
          <a:p>
            <a:pPr marL="800100" lvl="1" indent="-342900">
              <a:spcBef>
                <a:spcPct val="20000"/>
              </a:spcBef>
              <a:buFontTx/>
              <a:buChar char="•"/>
            </a:pPr>
            <a:r>
              <a:rPr lang="en-US" sz="3200" dirty="0">
                <a:solidFill>
                  <a:srgbClr val="FFEEB1"/>
                </a:solidFill>
                <a:latin typeface="Times New Roman" pitchFamily="18" charset="0"/>
              </a:rPr>
              <a:t>Homeowners / tenants</a:t>
            </a:r>
          </a:p>
          <a:p>
            <a:pPr marL="800100" lvl="1" indent="-342900">
              <a:spcBef>
                <a:spcPct val="20000"/>
              </a:spcBef>
              <a:buFontTx/>
              <a:buChar char="•"/>
            </a:pPr>
            <a:r>
              <a:rPr lang="en-US" sz="3200" dirty="0">
                <a:solidFill>
                  <a:srgbClr val="FFEEB1"/>
                </a:solidFill>
                <a:latin typeface="Times New Roman" pitchFamily="18" charset="0"/>
              </a:rPr>
              <a:t>Property owners / managers</a:t>
            </a:r>
          </a:p>
          <a:p>
            <a:pPr marL="342900" indent="-342900">
              <a:spcBef>
                <a:spcPct val="20000"/>
              </a:spcBef>
              <a:buFontTx/>
              <a:buChar char="•"/>
            </a:pPr>
            <a:r>
              <a:rPr lang="en-US" sz="3200" dirty="0">
                <a:solidFill>
                  <a:srgbClr val="FFEEB1"/>
                </a:solidFill>
                <a:latin typeface="Times New Roman" pitchFamily="18" charset="0"/>
              </a:rPr>
              <a:t>Pest management professionals (</a:t>
            </a:r>
            <a:r>
              <a:rPr lang="en-US" sz="3200" dirty="0" smtClean="0">
                <a:solidFill>
                  <a:srgbClr val="FFEEB1"/>
                </a:solidFill>
                <a:latin typeface="Times New Roman" pitchFamily="18" charset="0"/>
              </a:rPr>
              <a:t>PMPs)</a:t>
            </a:r>
            <a:endParaRPr lang="en-US" sz="3200" dirty="0">
              <a:solidFill>
                <a:srgbClr val="FFEEB1"/>
              </a:solidFill>
              <a:latin typeface="Times New Roman" pitchFamily="18" charset="0"/>
            </a:endParaRPr>
          </a:p>
          <a:p>
            <a:pPr marL="342900" indent="-342900">
              <a:spcBef>
                <a:spcPct val="20000"/>
              </a:spcBef>
              <a:buFontTx/>
              <a:buChar char="•"/>
            </a:pPr>
            <a:r>
              <a:rPr lang="en-US" sz="3200" dirty="0">
                <a:solidFill>
                  <a:srgbClr val="FFEEB1"/>
                </a:solidFill>
                <a:latin typeface="Times New Roman" pitchFamily="18" charset="0"/>
              </a:rPr>
              <a:t>Government agencies</a:t>
            </a:r>
          </a:p>
          <a:p>
            <a:pPr marL="342900" indent="-342900">
              <a:spcBef>
                <a:spcPct val="20000"/>
              </a:spcBef>
              <a:buFontTx/>
              <a:buChar char="•"/>
            </a:pPr>
            <a:r>
              <a:rPr lang="en-US" sz="3200" dirty="0">
                <a:solidFill>
                  <a:srgbClr val="FFEEB1"/>
                </a:solidFill>
                <a:latin typeface="Times New Roman" pitchFamily="18" charset="0"/>
              </a:rPr>
              <a:t>Agriculture</a:t>
            </a:r>
          </a:p>
          <a:p>
            <a:pPr marL="800100" lvl="1" indent="-342900">
              <a:spcBef>
                <a:spcPct val="20000"/>
              </a:spcBef>
              <a:buFontTx/>
              <a:buChar char="•"/>
            </a:pPr>
            <a:r>
              <a:rPr lang="en-US" sz="3200" dirty="0" smtClean="0">
                <a:solidFill>
                  <a:srgbClr val="FFEEB1"/>
                </a:solidFill>
                <a:latin typeface="Times New Roman" pitchFamily="18" charset="0"/>
              </a:rPr>
              <a:t>Non-crop </a:t>
            </a:r>
            <a:r>
              <a:rPr lang="en-US" sz="3200" dirty="0">
                <a:solidFill>
                  <a:srgbClr val="FFEEB1"/>
                </a:solidFill>
                <a:latin typeface="Times New Roman" pitchFamily="18" charset="0"/>
              </a:rPr>
              <a:t>systems: ornamental </a:t>
            </a:r>
            <a:r>
              <a:rPr lang="en-US" sz="3200" dirty="0" smtClean="0">
                <a:solidFill>
                  <a:srgbClr val="FFEEB1"/>
                </a:solidFill>
                <a:latin typeface="Times New Roman" pitchFamily="18" charset="0"/>
              </a:rPr>
              <a:t>nurseries</a:t>
            </a:r>
          </a:p>
          <a:p>
            <a:pPr marL="800100" lvl="1" indent="-342900">
              <a:spcBef>
                <a:spcPct val="20000"/>
              </a:spcBef>
              <a:buFontTx/>
              <a:buChar char="•"/>
            </a:pPr>
            <a:r>
              <a:rPr lang="en-US" sz="3200" dirty="0" smtClean="0">
                <a:solidFill>
                  <a:srgbClr val="FFEEB1"/>
                </a:solidFill>
                <a:latin typeface="Times New Roman" pitchFamily="18" charset="0"/>
              </a:rPr>
              <a:t>Urban </a:t>
            </a:r>
            <a:r>
              <a:rPr lang="en-US" sz="3200" dirty="0" err="1" smtClean="0">
                <a:solidFill>
                  <a:srgbClr val="FFEEB1"/>
                </a:solidFill>
                <a:latin typeface="Times New Roman" pitchFamily="18" charset="0"/>
              </a:rPr>
              <a:t>ag</a:t>
            </a:r>
            <a:r>
              <a:rPr lang="en-US" sz="3200" dirty="0" smtClean="0">
                <a:solidFill>
                  <a:srgbClr val="FFEEB1"/>
                </a:solidFill>
                <a:latin typeface="Times New Roman" pitchFamily="18" charset="0"/>
              </a:rPr>
              <a:t> systems</a:t>
            </a:r>
            <a:endParaRPr lang="en-US" sz="3200" dirty="0">
              <a:solidFill>
                <a:srgbClr val="FFEEB1"/>
              </a:solidFill>
              <a:latin typeface="Times New Roman" pitchFamily="18" charset="0"/>
            </a:endParaRPr>
          </a:p>
        </p:txBody>
      </p:sp>
      <p:pic>
        <p:nvPicPr>
          <p:cNvPr id="6" name="Picture 7" descr="IPMwht no border 2.pd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5800" y="6248400"/>
            <a:ext cx="5842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11953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0"/>
            <a:ext cx="2824164" cy="2061434"/>
          </a:xfrm>
          <a:prstGeom prst="rect">
            <a:avLst/>
          </a:prstGeom>
          <a:noFill/>
          <a:ln w="9525">
            <a:noFill/>
            <a:miter lim="800000"/>
            <a:headEnd/>
            <a:tailEnd/>
          </a:ln>
          <a:effectLst/>
        </p:spPr>
      </p:pic>
      <p:pic>
        <p:nvPicPr>
          <p:cNvPr id="3" name="Picture 4" descr="ACP adult 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7257"/>
            <a:ext cx="3811587" cy="289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greening in grapefruit090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050330"/>
            <a:ext cx="4267200" cy="3200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37770"/>
          <a:stretch/>
        </p:blipFill>
        <p:spPr>
          <a:xfrm>
            <a:off x="2462667" y="4114800"/>
            <a:ext cx="2947533" cy="270691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2909" y="4524227"/>
            <a:ext cx="3391091" cy="2297487"/>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92600" y="2688771"/>
            <a:ext cx="4064751" cy="2281238"/>
          </a:xfrm>
          <a:prstGeom prst="rect">
            <a:avLst/>
          </a:prstGeom>
        </p:spPr>
      </p:pic>
      <p:sp>
        <p:nvSpPr>
          <p:cNvPr id="8" name="TextBox 7"/>
          <p:cNvSpPr txBox="1"/>
          <p:nvPr/>
        </p:nvSpPr>
        <p:spPr>
          <a:xfrm>
            <a:off x="152400" y="1524000"/>
            <a:ext cx="1447800" cy="461665"/>
          </a:xfrm>
          <a:prstGeom prst="rect">
            <a:avLst/>
          </a:prstGeom>
          <a:noFill/>
        </p:spPr>
        <p:txBody>
          <a:bodyPr wrap="square" rtlCol="0">
            <a:spAutoFit/>
          </a:bodyPr>
          <a:lstStyle/>
          <a:p>
            <a:r>
              <a:rPr lang="en-US" sz="2400" b="1" dirty="0" smtClean="0"/>
              <a:t>2010</a:t>
            </a:r>
            <a:endParaRPr lang="en-US" sz="2400" b="1" dirty="0"/>
          </a:p>
        </p:txBody>
      </p:sp>
      <p:sp>
        <p:nvSpPr>
          <p:cNvPr id="9" name="TextBox 8"/>
          <p:cNvSpPr txBox="1"/>
          <p:nvPr/>
        </p:nvSpPr>
        <p:spPr>
          <a:xfrm>
            <a:off x="5271861" y="152400"/>
            <a:ext cx="1447800" cy="461665"/>
          </a:xfrm>
          <a:prstGeom prst="rect">
            <a:avLst/>
          </a:prstGeom>
          <a:noFill/>
        </p:spPr>
        <p:txBody>
          <a:bodyPr wrap="square" rtlCol="0">
            <a:spAutoFit/>
          </a:bodyPr>
          <a:lstStyle/>
          <a:p>
            <a:r>
              <a:rPr lang="en-US" sz="2400" b="1" dirty="0" smtClean="0">
                <a:solidFill>
                  <a:srgbClr val="00B050"/>
                </a:solidFill>
              </a:rPr>
              <a:t>2008</a:t>
            </a:r>
            <a:endParaRPr lang="en-US" sz="2400" b="1" dirty="0">
              <a:solidFill>
                <a:srgbClr val="00B050"/>
              </a:solidFill>
            </a:endParaRPr>
          </a:p>
        </p:txBody>
      </p:sp>
      <p:sp>
        <p:nvSpPr>
          <p:cNvPr id="10" name="TextBox 9"/>
          <p:cNvSpPr txBox="1"/>
          <p:nvPr/>
        </p:nvSpPr>
        <p:spPr>
          <a:xfrm>
            <a:off x="4152900" y="5020190"/>
            <a:ext cx="1447800" cy="461665"/>
          </a:xfrm>
          <a:prstGeom prst="rect">
            <a:avLst/>
          </a:prstGeom>
          <a:noFill/>
        </p:spPr>
        <p:txBody>
          <a:bodyPr wrap="square" rtlCol="0">
            <a:spAutoFit/>
          </a:bodyPr>
          <a:lstStyle/>
          <a:p>
            <a:r>
              <a:rPr lang="en-US" sz="2400" b="1" dirty="0" smtClean="0"/>
              <a:t>2008</a:t>
            </a:r>
            <a:endParaRPr lang="en-US" sz="2400" b="1" dirty="0"/>
          </a:p>
        </p:txBody>
      </p:sp>
      <p:sp>
        <p:nvSpPr>
          <p:cNvPr id="11" name="TextBox 10"/>
          <p:cNvSpPr txBox="1"/>
          <p:nvPr/>
        </p:nvSpPr>
        <p:spPr>
          <a:xfrm>
            <a:off x="7964487" y="6248400"/>
            <a:ext cx="1447800" cy="461665"/>
          </a:xfrm>
          <a:prstGeom prst="rect">
            <a:avLst/>
          </a:prstGeom>
          <a:noFill/>
        </p:spPr>
        <p:txBody>
          <a:bodyPr wrap="square" rtlCol="0">
            <a:spAutoFit/>
          </a:bodyPr>
          <a:lstStyle/>
          <a:p>
            <a:r>
              <a:rPr lang="en-US" sz="2400" b="1" dirty="0" smtClean="0"/>
              <a:t>2000</a:t>
            </a:r>
            <a:endParaRPr lang="en-US" sz="2400" b="1" dirty="0"/>
          </a:p>
        </p:txBody>
      </p:sp>
      <p:sp>
        <p:nvSpPr>
          <p:cNvPr id="12" name="TextBox 11"/>
          <p:cNvSpPr txBox="1"/>
          <p:nvPr/>
        </p:nvSpPr>
        <p:spPr>
          <a:xfrm>
            <a:off x="5752909" y="2886755"/>
            <a:ext cx="1447800" cy="461665"/>
          </a:xfrm>
          <a:prstGeom prst="rect">
            <a:avLst/>
          </a:prstGeom>
          <a:noFill/>
        </p:spPr>
        <p:txBody>
          <a:bodyPr wrap="square" rtlCol="0">
            <a:spAutoFit/>
          </a:bodyPr>
          <a:lstStyle/>
          <a:p>
            <a:r>
              <a:rPr lang="en-US" sz="2400" b="1" dirty="0" smtClean="0"/>
              <a:t>2007</a:t>
            </a:r>
            <a:endParaRPr lang="en-US" sz="2400" b="1" dirty="0"/>
          </a:p>
        </p:txBody>
      </p:sp>
      <p:sp>
        <p:nvSpPr>
          <p:cNvPr id="13" name="TextBox 12"/>
          <p:cNvSpPr txBox="1"/>
          <p:nvPr/>
        </p:nvSpPr>
        <p:spPr>
          <a:xfrm>
            <a:off x="1170782" y="3193476"/>
            <a:ext cx="1447800" cy="461665"/>
          </a:xfrm>
          <a:prstGeom prst="rect">
            <a:avLst/>
          </a:prstGeom>
          <a:noFill/>
        </p:spPr>
        <p:txBody>
          <a:bodyPr wrap="square" rtlCol="0">
            <a:spAutoFit/>
          </a:bodyPr>
          <a:lstStyle/>
          <a:p>
            <a:r>
              <a:rPr lang="en-US" sz="2400" b="1" dirty="0" smtClean="0"/>
              <a:t>2012</a:t>
            </a:r>
            <a:endParaRPr lang="en-US" sz="2400" b="1" dirty="0"/>
          </a:p>
        </p:txBody>
      </p:sp>
    </p:spTree>
    <p:extLst>
      <p:ext uri="{BB962C8B-B14F-4D97-AF65-F5344CB8AC3E}">
        <p14:creationId xmlns:p14="http://schemas.microsoft.com/office/powerpoint/2010/main" val="28505860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spcBef>
                <a:spcPct val="20000"/>
              </a:spcBef>
              <a:buFontTx/>
              <a:buChar char="•"/>
            </a:pPr>
            <a:r>
              <a:rPr lang="en-US" sz="3200" b="1" dirty="0">
                <a:solidFill>
                  <a:srgbClr val="00B050"/>
                </a:solidFill>
                <a:latin typeface="Times New Roman" pitchFamily="18" charset="0"/>
              </a:rPr>
              <a:t>Education</a:t>
            </a:r>
          </a:p>
          <a:p>
            <a:pPr marL="342900" indent="-342900">
              <a:spcBef>
                <a:spcPct val="20000"/>
              </a:spcBef>
              <a:buFontTx/>
              <a:buChar char="•"/>
            </a:pPr>
            <a:r>
              <a:rPr lang="en-US" sz="3200" b="1" dirty="0" smtClean="0">
                <a:solidFill>
                  <a:srgbClr val="00B050"/>
                </a:solidFill>
                <a:latin typeface="Times New Roman" pitchFamily="18" charset="0"/>
              </a:rPr>
              <a:t>Prevention</a:t>
            </a:r>
          </a:p>
          <a:p>
            <a:pPr marL="342900" indent="-342900">
              <a:spcBef>
                <a:spcPct val="20000"/>
              </a:spcBef>
              <a:buFontTx/>
              <a:buChar char="•"/>
            </a:pPr>
            <a:r>
              <a:rPr lang="en-US" sz="3200" b="1" dirty="0" smtClean="0">
                <a:solidFill>
                  <a:srgbClr val="00B050"/>
                </a:solidFill>
                <a:latin typeface="Times New Roman" pitchFamily="18" charset="0"/>
              </a:rPr>
              <a:t>Monitoring</a:t>
            </a:r>
            <a:endParaRPr lang="en-US" sz="3200" b="1" dirty="0">
              <a:solidFill>
                <a:srgbClr val="00B050"/>
              </a:solidFill>
              <a:latin typeface="Times New Roman" pitchFamily="18" charset="0"/>
            </a:endParaRPr>
          </a:p>
          <a:p>
            <a:pPr marL="342900" indent="-342900">
              <a:spcBef>
                <a:spcPct val="20000"/>
              </a:spcBef>
              <a:buFontTx/>
              <a:buChar char="•"/>
            </a:pPr>
            <a:r>
              <a:rPr lang="en-US" sz="3200" b="1" dirty="0" smtClean="0">
                <a:solidFill>
                  <a:srgbClr val="FFEEB1"/>
                </a:solidFill>
                <a:latin typeface="Times New Roman" pitchFamily="18" charset="0"/>
              </a:rPr>
              <a:t>Treatment </a:t>
            </a:r>
            <a:r>
              <a:rPr lang="en-US" sz="3200" b="1" dirty="0">
                <a:solidFill>
                  <a:srgbClr val="FFEEB1"/>
                </a:solidFill>
                <a:latin typeface="Times New Roman" pitchFamily="18" charset="0"/>
              </a:rPr>
              <a:t>Thresholds</a:t>
            </a:r>
          </a:p>
          <a:p>
            <a:pPr marL="342900" indent="-342900">
              <a:spcBef>
                <a:spcPct val="20000"/>
              </a:spcBef>
              <a:buFontTx/>
              <a:buChar char="•"/>
            </a:pPr>
            <a:r>
              <a:rPr lang="en-US" sz="3200" b="1" dirty="0">
                <a:solidFill>
                  <a:srgbClr val="FFEEB1"/>
                </a:solidFill>
                <a:latin typeface="Times New Roman" pitchFamily="18" charset="0"/>
              </a:rPr>
              <a:t>Multiple Tactics</a:t>
            </a:r>
          </a:p>
          <a:p>
            <a:pPr marL="342900" indent="-342900">
              <a:spcBef>
                <a:spcPct val="20000"/>
              </a:spcBef>
              <a:buFontTx/>
              <a:buChar char="•"/>
            </a:pPr>
            <a:r>
              <a:rPr lang="en-US" sz="3200" b="1" dirty="0">
                <a:solidFill>
                  <a:srgbClr val="FFEEB1"/>
                </a:solidFill>
                <a:latin typeface="Times New Roman" pitchFamily="18" charset="0"/>
              </a:rPr>
              <a:t>Integration</a:t>
            </a:r>
          </a:p>
          <a:p>
            <a:pPr marL="342900" indent="-342900">
              <a:spcBef>
                <a:spcPct val="20000"/>
              </a:spcBef>
              <a:buFontTx/>
              <a:buChar char="•"/>
            </a:pPr>
            <a:r>
              <a:rPr lang="en-US" sz="3200" b="1" dirty="0">
                <a:solidFill>
                  <a:srgbClr val="FFEEB1"/>
                </a:solidFill>
                <a:latin typeface="Times New Roman" pitchFamily="18" charset="0"/>
              </a:rPr>
              <a:t>Evaluation</a:t>
            </a:r>
          </a:p>
        </p:txBody>
      </p:sp>
      <p:sp>
        <p:nvSpPr>
          <p:cNvPr id="7" name="Rectangle 5"/>
          <p:cNvSpPr>
            <a:spLocks noChangeArrowheads="1"/>
          </p:cNvSpPr>
          <p:nvPr/>
        </p:nvSpPr>
        <p:spPr bwMode="auto">
          <a:xfrm>
            <a:off x="381000" y="304800"/>
            <a:ext cx="82296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p>
            <a:pPr algn="ctr"/>
            <a:r>
              <a:rPr lang="en-US" sz="4400" b="1" dirty="0" smtClean="0">
                <a:solidFill>
                  <a:schemeClr val="accent1"/>
                </a:solidFill>
                <a:latin typeface="Times New Roman" pitchFamily="18" charset="0"/>
              </a:rPr>
              <a:t>Urban IPM for invasive species</a:t>
            </a:r>
            <a:endParaRPr lang="en-US" sz="4400" b="1" dirty="0">
              <a:solidFill>
                <a:schemeClr val="accent1"/>
              </a:solidFill>
              <a:latin typeface="Times New Roman" pitchFamily="18" charset="0"/>
            </a:endParaRPr>
          </a:p>
        </p:txBody>
      </p:sp>
      <p:pic>
        <p:nvPicPr>
          <p:cNvPr id="8" name="Picture 4" descr="ACP adult 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71904" y="2760134"/>
            <a:ext cx="1775095" cy="134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37770"/>
          <a:stretch/>
        </p:blipFill>
        <p:spPr>
          <a:xfrm>
            <a:off x="5581873" y="3713115"/>
            <a:ext cx="1786402" cy="164057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1873" y="2519881"/>
            <a:ext cx="1769373" cy="119876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1904" y="4091512"/>
            <a:ext cx="1786402" cy="1002573"/>
          </a:xfrm>
          <a:prstGeom prst="rect">
            <a:avLst/>
          </a:prstGeom>
        </p:spPr>
      </p:pic>
      <p:pic>
        <p:nvPicPr>
          <p:cNvPr id="12" name="Picture 7" descr="IPMwht no border 2.pd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05800" y="6248400"/>
            <a:ext cx="5842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403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685800" y="152400"/>
            <a:ext cx="7772400" cy="1143000"/>
          </a:xfrm>
        </p:spPr>
        <p:txBody>
          <a:bodyPr/>
          <a:lstStyle/>
          <a:p>
            <a:r>
              <a:rPr lang="en-US" sz="4400" b="1" dirty="0" smtClean="0"/>
              <a:t>Urban areas and invasion</a:t>
            </a:r>
            <a:endParaRPr lang="en-US" sz="4400" b="1" dirty="0"/>
          </a:p>
        </p:txBody>
      </p:sp>
      <p:sp>
        <p:nvSpPr>
          <p:cNvPr id="4" name="Text Placeholder 2"/>
          <p:cNvSpPr txBox="1">
            <a:spLocks/>
          </p:cNvSpPr>
          <p:nvPr/>
        </p:nvSpPr>
        <p:spPr>
          <a:xfrm>
            <a:off x="685800" y="1600200"/>
            <a:ext cx="7772400" cy="4114800"/>
          </a:xfrm>
          <a:prstGeom prst="rect">
            <a:avLst/>
          </a:prstGeom>
        </p:spPr>
        <p:txBody>
          <a:bodyPr/>
          <a:lstStyle>
            <a:lvl1pPr marL="342900" indent="-342900" algn="l" rtl="0" eaLnBrk="1" fontAlgn="base" hangingPunct="1">
              <a:spcBef>
                <a:spcPts val="1200"/>
              </a:spcBef>
              <a:spcAft>
                <a:spcPct val="0"/>
              </a:spcAft>
              <a:buChar char="•"/>
              <a:defRPr sz="3200">
                <a:solidFill>
                  <a:srgbClr val="FFEEB1"/>
                </a:solidFill>
                <a:latin typeface="+mn-lt"/>
                <a:ea typeface="+mn-ea"/>
                <a:cs typeface="+mn-cs"/>
              </a:defRPr>
            </a:lvl1pPr>
            <a:lvl2pPr marL="742950" indent="-285750" algn="l" rtl="0" eaLnBrk="1" fontAlgn="base" hangingPunct="1">
              <a:spcBef>
                <a:spcPts val="1200"/>
              </a:spcBef>
              <a:spcAft>
                <a:spcPct val="0"/>
              </a:spcAft>
              <a:buChar char="–"/>
              <a:defRPr sz="2800">
                <a:solidFill>
                  <a:srgbClr val="FFEEB1"/>
                </a:solidFill>
                <a:latin typeface="+mn-lt"/>
                <a:ea typeface="+mn-ea"/>
              </a:defRPr>
            </a:lvl2pPr>
            <a:lvl3pPr marL="1143000" indent="-228600" algn="l" rtl="0" eaLnBrk="1" fontAlgn="base" hangingPunct="1">
              <a:spcBef>
                <a:spcPts val="1200"/>
              </a:spcBef>
              <a:spcAft>
                <a:spcPct val="0"/>
              </a:spcAft>
              <a:buChar char="•"/>
              <a:defRPr sz="2000">
                <a:solidFill>
                  <a:srgbClr val="FFEEB1"/>
                </a:solidFill>
                <a:latin typeface="+mn-lt"/>
                <a:ea typeface="+mn-ea"/>
              </a:defRPr>
            </a:lvl3pPr>
            <a:lvl4pPr marL="1600200" indent="-228600" algn="l" rtl="0" eaLnBrk="1" fontAlgn="base" hangingPunct="1">
              <a:spcBef>
                <a:spcPts val="1200"/>
              </a:spcBef>
              <a:spcAft>
                <a:spcPct val="0"/>
              </a:spcAft>
              <a:buChar char="–"/>
              <a:defRPr sz="2000">
                <a:solidFill>
                  <a:srgbClr val="FFEEB1"/>
                </a:solidFill>
                <a:latin typeface="+mn-lt"/>
                <a:ea typeface="+mn-ea"/>
              </a:defRPr>
            </a:lvl4pPr>
            <a:lvl5pPr marL="2057400" indent="-228600" algn="l" rtl="0" eaLnBrk="1" fontAlgn="base" hangingPunct="1">
              <a:spcBef>
                <a:spcPts val="1200"/>
              </a:spcBef>
              <a:spcAft>
                <a:spcPct val="0"/>
              </a:spcAft>
              <a:buChar char="»"/>
              <a:defRPr sz="2000">
                <a:solidFill>
                  <a:srgbClr val="FFEEB1"/>
                </a:solidFill>
                <a:latin typeface="+mn-lt"/>
                <a:ea typeface="+mn-ea"/>
              </a:defRPr>
            </a:lvl5pPr>
            <a:lvl6pPr marL="2514600" indent="-228600" algn="l" rtl="0" eaLnBrk="1" fontAlgn="base" hangingPunct="1">
              <a:spcBef>
                <a:spcPct val="20000"/>
              </a:spcBef>
              <a:spcAft>
                <a:spcPct val="20000"/>
              </a:spcAft>
              <a:buChar char="»"/>
              <a:defRPr sz="2000">
                <a:solidFill>
                  <a:srgbClr val="FFEEB1"/>
                </a:solidFill>
                <a:latin typeface="+mn-lt"/>
                <a:ea typeface="+mn-ea"/>
              </a:defRPr>
            </a:lvl6pPr>
            <a:lvl7pPr marL="2971800" indent="-228600" algn="l" rtl="0" eaLnBrk="1" fontAlgn="base" hangingPunct="1">
              <a:spcBef>
                <a:spcPct val="20000"/>
              </a:spcBef>
              <a:spcAft>
                <a:spcPct val="20000"/>
              </a:spcAft>
              <a:buChar char="»"/>
              <a:defRPr sz="2000">
                <a:solidFill>
                  <a:srgbClr val="FFEEB1"/>
                </a:solidFill>
                <a:latin typeface="+mn-lt"/>
                <a:ea typeface="+mn-ea"/>
              </a:defRPr>
            </a:lvl7pPr>
            <a:lvl8pPr marL="3429000" indent="-228600" algn="l" rtl="0" eaLnBrk="1" fontAlgn="base" hangingPunct="1">
              <a:spcBef>
                <a:spcPct val="20000"/>
              </a:spcBef>
              <a:spcAft>
                <a:spcPct val="20000"/>
              </a:spcAft>
              <a:buChar char="»"/>
              <a:defRPr sz="2000">
                <a:solidFill>
                  <a:srgbClr val="FFEEB1"/>
                </a:solidFill>
                <a:latin typeface="+mn-lt"/>
                <a:ea typeface="+mn-ea"/>
              </a:defRPr>
            </a:lvl8pPr>
            <a:lvl9pPr marL="3886200" indent="-228600" algn="l" rtl="0" eaLnBrk="1" fontAlgn="base" hangingPunct="1">
              <a:spcBef>
                <a:spcPct val="20000"/>
              </a:spcBef>
              <a:spcAft>
                <a:spcPct val="20000"/>
              </a:spcAft>
              <a:buChar char="»"/>
              <a:defRPr sz="2000">
                <a:solidFill>
                  <a:srgbClr val="FFEEB1"/>
                </a:solidFill>
                <a:latin typeface="+mn-lt"/>
                <a:ea typeface="+mn-ea"/>
              </a:defRPr>
            </a:lvl9pPr>
          </a:lstStyle>
          <a:p>
            <a:r>
              <a:rPr lang="en-US" kern="0" dirty="0" smtClean="0"/>
              <a:t>High population density</a:t>
            </a:r>
          </a:p>
          <a:p>
            <a:r>
              <a:rPr lang="en-US" kern="0" dirty="0" smtClean="0"/>
              <a:t>International community</a:t>
            </a:r>
          </a:p>
          <a:p>
            <a:r>
              <a:rPr lang="en-US" kern="0" dirty="0" smtClean="0"/>
              <a:t>High rates of (global) travel</a:t>
            </a:r>
          </a:p>
          <a:p>
            <a:r>
              <a:rPr lang="en-US" kern="0" dirty="0" smtClean="0"/>
              <a:t>Urban ‘reservoir’ phenomenon</a:t>
            </a:r>
          </a:p>
          <a:p>
            <a:r>
              <a:rPr lang="en-US" kern="0" dirty="0" smtClean="0"/>
              <a:t>Urban public perception</a:t>
            </a:r>
          </a:p>
        </p:txBody>
      </p:sp>
      <p:pic>
        <p:nvPicPr>
          <p:cNvPr id="5" name="Picture 7" descr="IPMwht no border 2.pd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5800" y="6248400"/>
            <a:ext cx="5842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540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5093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7" descr="IPMwht no border 2.pd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5800" y="6248400"/>
            <a:ext cx="5842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9443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32657"/>
            <a:ext cx="4876800" cy="324802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6690" y="3200400"/>
            <a:ext cx="4887310" cy="36576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05200"/>
            <a:ext cx="4256690" cy="283779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43" y="686394"/>
            <a:ext cx="4238547" cy="2818806"/>
          </a:xfrm>
          <a:prstGeom prst="rect">
            <a:avLst/>
          </a:prstGeom>
        </p:spPr>
      </p:pic>
    </p:spTree>
    <p:extLst>
      <p:ext uri="{BB962C8B-B14F-4D97-AF65-F5344CB8AC3E}">
        <p14:creationId xmlns:p14="http://schemas.microsoft.com/office/powerpoint/2010/main" val="3740053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685800" y="152400"/>
            <a:ext cx="7772400" cy="1143000"/>
          </a:xfrm>
        </p:spPr>
        <p:txBody>
          <a:bodyPr/>
          <a:lstStyle/>
          <a:p>
            <a:r>
              <a:rPr lang="en-US" dirty="0" smtClean="0"/>
              <a:t>Other routes of entry</a:t>
            </a:r>
            <a:endParaRPr lang="en-US" dirty="0"/>
          </a:p>
        </p:txBody>
      </p:sp>
      <p:sp>
        <p:nvSpPr>
          <p:cNvPr id="4" name="Text Placeholder 2"/>
          <p:cNvSpPr txBox="1">
            <a:spLocks/>
          </p:cNvSpPr>
          <p:nvPr/>
        </p:nvSpPr>
        <p:spPr>
          <a:xfrm>
            <a:off x="685800" y="1600200"/>
            <a:ext cx="7772400" cy="4114800"/>
          </a:xfrm>
          <a:prstGeom prst="rect">
            <a:avLst/>
          </a:prstGeom>
        </p:spPr>
        <p:txBody>
          <a:bodyPr/>
          <a:lstStyle>
            <a:lvl1pPr marL="342900" indent="-342900" algn="l" rtl="0" eaLnBrk="1" fontAlgn="base" hangingPunct="1">
              <a:spcBef>
                <a:spcPts val="1200"/>
              </a:spcBef>
              <a:spcAft>
                <a:spcPct val="0"/>
              </a:spcAft>
              <a:buChar char="•"/>
              <a:defRPr sz="3200">
                <a:solidFill>
                  <a:srgbClr val="FFEEB1"/>
                </a:solidFill>
                <a:latin typeface="+mn-lt"/>
                <a:ea typeface="+mn-ea"/>
                <a:cs typeface="+mn-cs"/>
              </a:defRPr>
            </a:lvl1pPr>
            <a:lvl2pPr marL="742950" indent="-285750" algn="l" rtl="0" eaLnBrk="1" fontAlgn="base" hangingPunct="1">
              <a:spcBef>
                <a:spcPts val="1200"/>
              </a:spcBef>
              <a:spcAft>
                <a:spcPct val="0"/>
              </a:spcAft>
              <a:buChar char="–"/>
              <a:defRPr sz="2800">
                <a:solidFill>
                  <a:srgbClr val="FFEEB1"/>
                </a:solidFill>
                <a:latin typeface="+mn-lt"/>
                <a:ea typeface="+mn-ea"/>
              </a:defRPr>
            </a:lvl2pPr>
            <a:lvl3pPr marL="1143000" indent="-228600" algn="l" rtl="0" eaLnBrk="1" fontAlgn="base" hangingPunct="1">
              <a:spcBef>
                <a:spcPts val="1200"/>
              </a:spcBef>
              <a:spcAft>
                <a:spcPct val="0"/>
              </a:spcAft>
              <a:buChar char="•"/>
              <a:defRPr sz="2000">
                <a:solidFill>
                  <a:srgbClr val="FFEEB1"/>
                </a:solidFill>
                <a:latin typeface="+mn-lt"/>
                <a:ea typeface="+mn-ea"/>
              </a:defRPr>
            </a:lvl3pPr>
            <a:lvl4pPr marL="1600200" indent="-228600" algn="l" rtl="0" eaLnBrk="1" fontAlgn="base" hangingPunct="1">
              <a:spcBef>
                <a:spcPts val="1200"/>
              </a:spcBef>
              <a:spcAft>
                <a:spcPct val="0"/>
              </a:spcAft>
              <a:buChar char="–"/>
              <a:defRPr sz="2000">
                <a:solidFill>
                  <a:srgbClr val="FFEEB1"/>
                </a:solidFill>
                <a:latin typeface="+mn-lt"/>
                <a:ea typeface="+mn-ea"/>
              </a:defRPr>
            </a:lvl4pPr>
            <a:lvl5pPr marL="2057400" indent="-228600" algn="l" rtl="0" eaLnBrk="1" fontAlgn="base" hangingPunct="1">
              <a:spcBef>
                <a:spcPts val="1200"/>
              </a:spcBef>
              <a:spcAft>
                <a:spcPct val="0"/>
              </a:spcAft>
              <a:buChar char="»"/>
              <a:defRPr sz="2000">
                <a:solidFill>
                  <a:srgbClr val="FFEEB1"/>
                </a:solidFill>
                <a:latin typeface="+mn-lt"/>
                <a:ea typeface="+mn-ea"/>
              </a:defRPr>
            </a:lvl5pPr>
            <a:lvl6pPr marL="2514600" indent="-228600" algn="l" rtl="0" eaLnBrk="1" fontAlgn="base" hangingPunct="1">
              <a:spcBef>
                <a:spcPct val="20000"/>
              </a:spcBef>
              <a:spcAft>
                <a:spcPct val="20000"/>
              </a:spcAft>
              <a:buChar char="»"/>
              <a:defRPr sz="2000">
                <a:solidFill>
                  <a:srgbClr val="FFEEB1"/>
                </a:solidFill>
                <a:latin typeface="+mn-lt"/>
                <a:ea typeface="+mn-ea"/>
              </a:defRPr>
            </a:lvl6pPr>
            <a:lvl7pPr marL="2971800" indent="-228600" algn="l" rtl="0" eaLnBrk="1" fontAlgn="base" hangingPunct="1">
              <a:spcBef>
                <a:spcPct val="20000"/>
              </a:spcBef>
              <a:spcAft>
                <a:spcPct val="20000"/>
              </a:spcAft>
              <a:buChar char="»"/>
              <a:defRPr sz="2000">
                <a:solidFill>
                  <a:srgbClr val="FFEEB1"/>
                </a:solidFill>
                <a:latin typeface="+mn-lt"/>
                <a:ea typeface="+mn-ea"/>
              </a:defRPr>
            </a:lvl7pPr>
            <a:lvl8pPr marL="3429000" indent="-228600" algn="l" rtl="0" eaLnBrk="1" fontAlgn="base" hangingPunct="1">
              <a:spcBef>
                <a:spcPct val="20000"/>
              </a:spcBef>
              <a:spcAft>
                <a:spcPct val="20000"/>
              </a:spcAft>
              <a:buChar char="»"/>
              <a:defRPr sz="2000">
                <a:solidFill>
                  <a:srgbClr val="FFEEB1"/>
                </a:solidFill>
                <a:latin typeface="+mn-lt"/>
                <a:ea typeface="+mn-ea"/>
              </a:defRPr>
            </a:lvl8pPr>
            <a:lvl9pPr marL="3886200" indent="-228600" algn="l" rtl="0" eaLnBrk="1" fontAlgn="base" hangingPunct="1">
              <a:spcBef>
                <a:spcPct val="20000"/>
              </a:spcBef>
              <a:spcAft>
                <a:spcPct val="20000"/>
              </a:spcAft>
              <a:buChar char="»"/>
              <a:defRPr sz="2000">
                <a:solidFill>
                  <a:srgbClr val="FFEEB1"/>
                </a:solidFill>
                <a:latin typeface="+mn-lt"/>
                <a:ea typeface="+mn-ea"/>
              </a:defRPr>
            </a:lvl9pPr>
          </a:lstStyle>
          <a:p>
            <a:r>
              <a:rPr lang="en-US" kern="0" dirty="0" smtClean="0"/>
              <a:t>Inadvertent</a:t>
            </a:r>
          </a:p>
          <a:p>
            <a:pPr lvl="1"/>
            <a:r>
              <a:rPr lang="en-US" kern="0" dirty="0" smtClean="0">
                <a:solidFill>
                  <a:srgbClr val="00B050"/>
                </a:solidFill>
              </a:rPr>
              <a:t>firewood</a:t>
            </a:r>
          </a:p>
          <a:p>
            <a:pPr lvl="1"/>
            <a:r>
              <a:rPr lang="en-US" kern="0" dirty="0" smtClean="0"/>
              <a:t>ballast water</a:t>
            </a:r>
          </a:p>
          <a:p>
            <a:pPr lvl="1"/>
            <a:r>
              <a:rPr lang="en-US" kern="0" dirty="0" smtClean="0"/>
              <a:t>soil, etc.</a:t>
            </a:r>
          </a:p>
          <a:p>
            <a:pPr lvl="1"/>
            <a:r>
              <a:rPr lang="en-US" kern="0" dirty="0"/>
              <a:t>f</a:t>
            </a:r>
            <a:r>
              <a:rPr lang="en-US" kern="0" dirty="0" smtClean="0"/>
              <a:t>urniture / luggage</a:t>
            </a:r>
          </a:p>
          <a:p>
            <a:r>
              <a:rPr lang="en-US" kern="0" dirty="0" smtClean="0"/>
              <a:t>Agricultural trade</a:t>
            </a:r>
          </a:p>
          <a:p>
            <a:r>
              <a:rPr lang="en-US" kern="0" dirty="0" smtClean="0"/>
              <a:t>Horticultural trade</a:t>
            </a:r>
          </a:p>
          <a:p>
            <a:r>
              <a:rPr lang="en-US" kern="0" dirty="0" smtClean="0"/>
              <a:t>Aquarium / pet trade</a:t>
            </a: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133600"/>
            <a:ext cx="3962400" cy="3975417"/>
          </a:xfrm>
          <a:prstGeom prst="rect">
            <a:avLst/>
          </a:prstGeom>
          <a:noFill/>
          <a:ln>
            <a:noFill/>
          </a:ln>
        </p:spPr>
      </p:pic>
      <p:pic>
        <p:nvPicPr>
          <p:cNvPr id="6" name="Picture 7" descr="IPMwht no border 2.pd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5800" y="6248400"/>
            <a:ext cx="5842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0415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latin typeface="Times New Roman" pitchFamily="18" charset="0"/>
                <a:cs typeface="Times New Roman" pitchFamily="18" charset="0"/>
              </a:rPr>
              <a:t>A new Advisor?!</a:t>
            </a:r>
            <a:endParaRPr lang="en-US" sz="44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r>
              <a:rPr lang="en-US" dirty="0" smtClean="0">
                <a:latin typeface="Times New Roman" pitchFamily="18" charset="0"/>
                <a:cs typeface="Times New Roman" pitchFamily="18" charset="0"/>
              </a:rPr>
              <a:t>Andrew Sutherland: Bay Area Urban IPM Advisor</a:t>
            </a:r>
          </a:p>
          <a:p>
            <a:pPr lvl="1"/>
            <a:r>
              <a:rPr lang="en-US" dirty="0" smtClean="0">
                <a:latin typeface="Times New Roman" pitchFamily="18" charset="0"/>
                <a:cs typeface="Times New Roman" pitchFamily="18" charset="0"/>
              </a:rPr>
              <a:t>Alameda, Contra Costa, San Francisco, San Mateo, Santa Clara counties</a:t>
            </a:r>
          </a:p>
          <a:p>
            <a:pPr lvl="1"/>
            <a:r>
              <a:rPr lang="en-US" dirty="0" smtClean="0">
                <a:latin typeface="Times New Roman" pitchFamily="18" charset="0"/>
                <a:cs typeface="Times New Roman" pitchFamily="18" charset="0"/>
              </a:rPr>
              <a:t>Professional / commercial landscape IPM</a:t>
            </a:r>
          </a:p>
          <a:p>
            <a:pPr lvl="1"/>
            <a:r>
              <a:rPr lang="en-US" dirty="0" smtClean="0">
                <a:latin typeface="Times New Roman" pitchFamily="18" charset="0"/>
                <a:cs typeface="Times New Roman" pitchFamily="18" charset="0"/>
              </a:rPr>
              <a:t>Structural / industrial IPM</a:t>
            </a:r>
          </a:p>
          <a:p>
            <a:r>
              <a:rPr lang="en-US" dirty="0" smtClean="0">
                <a:solidFill>
                  <a:srgbClr val="00B050"/>
                </a:solidFill>
                <a:latin typeface="Times New Roman" pitchFamily="18" charset="0"/>
                <a:cs typeface="Times New Roman" pitchFamily="18" charset="0"/>
                <a:hlinkClick r:id="rId2"/>
              </a:rPr>
              <a:t>amsutherland@ucanr.edu</a:t>
            </a:r>
            <a:endParaRPr lang="en-US" dirty="0" smtClean="0">
              <a:solidFill>
                <a:srgbClr val="00B050"/>
              </a:solidFill>
              <a:latin typeface="Times New Roman" pitchFamily="18" charset="0"/>
              <a:cs typeface="Times New Roman" pitchFamily="18" charset="0"/>
            </a:endParaRPr>
          </a:p>
          <a:p>
            <a:r>
              <a:rPr lang="en-US" dirty="0">
                <a:solidFill>
                  <a:srgbClr val="00B050"/>
                </a:solidFill>
                <a:latin typeface="Times New Roman" pitchFamily="18" charset="0"/>
                <a:cs typeface="Times New Roman" pitchFamily="18" charset="0"/>
              </a:rPr>
              <a:t>http://ucanr.edu/sites/urbanIPM/</a:t>
            </a:r>
          </a:p>
        </p:txBody>
      </p:sp>
      <p:pic>
        <p:nvPicPr>
          <p:cNvPr id="4" name="Picture 7" descr="IPMwht no border 2.pd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5800" y="6248400"/>
            <a:ext cx="5842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3546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1452238"/>
            <a:ext cx="4267200" cy="3114419"/>
          </a:xfrm>
          <a:prstGeom prst="rect">
            <a:avLst/>
          </a:prstGeom>
        </p:spPr>
      </p:pic>
      <p:sp>
        <p:nvSpPr>
          <p:cNvPr id="4" name="Title 1"/>
          <p:cNvSpPr>
            <a:spLocks noGrp="1"/>
          </p:cNvSpPr>
          <p:nvPr>
            <p:ph type="title"/>
          </p:nvPr>
        </p:nvSpPr>
        <p:spPr>
          <a:xfrm>
            <a:off x="685800" y="152400"/>
            <a:ext cx="7772400" cy="1143000"/>
          </a:xfrm>
        </p:spPr>
        <p:txBody>
          <a:bodyPr/>
          <a:lstStyle/>
          <a:p>
            <a:r>
              <a:rPr lang="en-US" dirty="0" smtClean="0"/>
              <a:t>Other routes of entry</a:t>
            </a:r>
            <a:endParaRPr lang="en-US" dirty="0"/>
          </a:p>
        </p:txBody>
      </p:sp>
      <p:sp>
        <p:nvSpPr>
          <p:cNvPr id="5" name="Text Placeholder 2"/>
          <p:cNvSpPr txBox="1">
            <a:spLocks/>
          </p:cNvSpPr>
          <p:nvPr/>
        </p:nvSpPr>
        <p:spPr>
          <a:xfrm>
            <a:off x="685800" y="1600200"/>
            <a:ext cx="7772400" cy="4114800"/>
          </a:xfrm>
          <a:prstGeom prst="rect">
            <a:avLst/>
          </a:prstGeom>
        </p:spPr>
        <p:txBody>
          <a:bodyPr/>
          <a:lstStyle>
            <a:lvl1pPr marL="342900" indent="-342900" algn="l" rtl="0" eaLnBrk="1" fontAlgn="base" hangingPunct="1">
              <a:spcBef>
                <a:spcPts val="1200"/>
              </a:spcBef>
              <a:spcAft>
                <a:spcPct val="0"/>
              </a:spcAft>
              <a:buChar char="•"/>
              <a:defRPr sz="3200">
                <a:solidFill>
                  <a:srgbClr val="FFEEB1"/>
                </a:solidFill>
                <a:latin typeface="+mn-lt"/>
                <a:ea typeface="+mn-ea"/>
                <a:cs typeface="+mn-cs"/>
              </a:defRPr>
            </a:lvl1pPr>
            <a:lvl2pPr marL="742950" indent="-285750" algn="l" rtl="0" eaLnBrk="1" fontAlgn="base" hangingPunct="1">
              <a:spcBef>
                <a:spcPts val="1200"/>
              </a:spcBef>
              <a:spcAft>
                <a:spcPct val="0"/>
              </a:spcAft>
              <a:buChar char="–"/>
              <a:defRPr sz="2800">
                <a:solidFill>
                  <a:srgbClr val="FFEEB1"/>
                </a:solidFill>
                <a:latin typeface="+mn-lt"/>
                <a:ea typeface="+mn-ea"/>
              </a:defRPr>
            </a:lvl2pPr>
            <a:lvl3pPr marL="1143000" indent="-228600" algn="l" rtl="0" eaLnBrk="1" fontAlgn="base" hangingPunct="1">
              <a:spcBef>
                <a:spcPts val="1200"/>
              </a:spcBef>
              <a:spcAft>
                <a:spcPct val="0"/>
              </a:spcAft>
              <a:buChar char="•"/>
              <a:defRPr sz="2000">
                <a:solidFill>
                  <a:srgbClr val="FFEEB1"/>
                </a:solidFill>
                <a:latin typeface="+mn-lt"/>
                <a:ea typeface="+mn-ea"/>
              </a:defRPr>
            </a:lvl3pPr>
            <a:lvl4pPr marL="1600200" indent="-228600" algn="l" rtl="0" eaLnBrk="1" fontAlgn="base" hangingPunct="1">
              <a:spcBef>
                <a:spcPts val="1200"/>
              </a:spcBef>
              <a:spcAft>
                <a:spcPct val="0"/>
              </a:spcAft>
              <a:buChar char="–"/>
              <a:defRPr sz="2000">
                <a:solidFill>
                  <a:srgbClr val="FFEEB1"/>
                </a:solidFill>
                <a:latin typeface="+mn-lt"/>
                <a:ea typeface="+mn-ea"/>
              </a:defRPr>
            </a:lvl4pPr>
            <a:lvl5pPr marL="2057400" indent="-228600" algn="l" rtl="0" eaLnBrk="1" fontAlgn="base" hangingPunct="1">
              <a:spcBef>
                <a:spcPts val="1200"/>
              </a:spcBef>
              <a:spcAft>
                <a:spcPct val="0"/>
              </a:spcAft>
              <a:buChar char="»"/>
              <a:defRPr sz="2000">
                <a:solidFill>
                  <a:srgbClr val="FFEEB1"/>
                </a:solidFill>
                <a:latin typeface="+mn-lt"/>
                <a:ea typeface="+mn-ea"/>
              </a:defRPr>
            </a:lvl5pPr>
            <a:lvl6pPr marL="2514600" indent="-228600" algn="l" rtl="0" eaLnBrk="1" fontAlgn="base" hangingPunct="1">
              <a:spcBef>
                <a:spcPct val="20000"/>
              </a:spcBef>
              <a:spcAft>
                <a:spcPct val="20000"/>
              </a:spcAft>
              <a:buChar char="»"/>
              <a:defRPr sz="2000">
                <a:solidFill>
                  <a:srgbClr val="FFEEB1"/>
                </a:solidFill>
                <a:latin typeface="+mn-lt"/>
                <a:ea typeface="+mn-ea"/>
              </a:defRPr>
            </a:lvl6pPr>
            <a:lvl7pPr marL="2971800" indent="-228600" algn="l" rtl="0" eaLnBrk="1" fontAlgn="base" hangingPunct="1">
              <a:spcBef>
                <a:spcPct val="20000"/>
              </a:spcBef>
              <a:spcAft>
                <a:spcPct val="20000"/>
              </a:spcAft>
              <a:buChar char="»"/>
              <a:defRPr sz="2000">
                <a:solidFill>
                  <a:srgbClr val="FFEEB1"/>
                </a:solidFill>
                <a:latin typeface="+mn-lt"/>
                <a:ea typeface="+mn-ea"/>
              </a:defRPr>
            </a:lvl7pPr>
            <a:lvl8pPr marL="3429000" indent="-228600" algn="l" rtl="0" eaLnBrk="1" fontAlgn="base" hangingPunct="1">
              <a:spcBef>
                <a:spcPct val="20000"/>
              </a:spcBef>
              <a:spcAft>
                <a:spcPct val="20000"/>
              </a:spcAft>
              <a:buChar char="»"/>
              <a:defRPr sz="2000">
                <a:solidFill>
                  <a:srgbClr val="FFEEB1"/>
                </a:solidFill>
                <a:latin typeface="+mn-lt"/>
                <a:ea typeface="+mn-ea"/>
              </a:defRPr>
            </a:lvl8pPr>
            <a:lvl9pPr marL="3886200" indent="-228600" algn="l" rtl="0" eaLnBrk="1" fontAlgn="base" hangingPunct="1">
              <a:spcBef>
                <a:spcPct val="20000"/>
              </a:spcBef>
              <a:spcAft>
                <a:spcPct val="20000"/>
              </a:spcAft>
              <a:buChar char="»"/>
              <a:defRPr sz="2000">
                <a:solidFill>
                  <a:srgbClr val="FFEEB1"/>
                </a:solidFill>
                <a:latin typeface="+mn-lt"/>
                <a:ea typeface="+mn-ea"/>
              </a:defRPr>
            </a:lvl9pPr>
          </a:lstStyle>
          <a:p>
            <a:r>
              <a:rPr lang="en-US" kern="0" dirty="0" smtClean="0"/>
              <a:t>Inadvertent</a:t>
            </a:r>
          </a:p>
          <a:p>
            <a:pPr lvl="1"/>
            <a:r>
              <a:rPr lang="en-US" kern="0" dirty="0" smtClean="0"/>
              <a:t>firewood</a:t>
            </a:r>
          </a:p>
          <a:p>
            <a:pPr lvl="1"/>
            <a:r>
              <a:rPr lang="en-US" kern="0" dirty="0" smtClean="0"/>
              <a:t>ballast water</a:t>
            </a:r>
          </a:p>
          <a:p>
            <a:pPr lvl="1"/>
            <a:r>
              <a:rPr lang="en-US" kern="0" dirty="0" smtClean="0"/>
              <a:t>soil, etc.</a:t>
            </a:r>
          </a:p>
          <a:p>
            <a:pPr lvl="1"/>
            <a:r>
              <a:rPr lang="en-US" kern="0" dirty="0">
                <a:solidFill>
                  <a:srgbClr val="00B050"/>
                </a:solidFill>
              </a:rPr>
              <a:t>f</a:t>
            </a:r>
            <a:r>
              <a:rPr lang="en-US" kern="0" dirty="0" smtClean="0">
                <a:solidFill>
                  <a:srgbClr val="00B050"/>
                </a:solidFill>
              </a:rPr>
              <a:t>urniture / luggage</a:t>
            </a:r>
          </a:p>
          <a:p>
            <a:r>
              <a:rPr lang="en-US" kern="0" dirty="0" smtClean="0"/>
              <a:t>Agricultural trade</a:t>
            </a:r>
          </a:p>
          <a:p>
            <a:r>
              <a:rPr lang="en-US" kern="0" dirty="0" smtClean="0"/>
              <a:t>Horticultural trade</a:t>
            </a:r>
          </a:p>
          <a:p>
            <a:r>
              <a:rPr lang="en-US" kern="0" dirty="0" smtClean="0"/>
              <a:t>Aquarium / pet trade</a:t>
            </a:r>
          </a:p>
        </p:txBody>
      </p:sp>
      <p:pic>
        <p:nvPicPr>
          <p:cNvPr id="7" name="Picture 7" descr="IPMwht no border 2.pd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5800" y="6248400"/>
            <a:ext cx="5842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1227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Urban ‘reservoirs’</a:t>
            </a:r>
            <a:endParaRPr lang="en-US" dirty="0"/>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371600"/>
            <a:ext cx="5943600" cy="2912110"/>
          </a:xfrm>
          <a:prstGeom prst="rect">
            <a:avLst/>
          </a:prstGeom>
          <a:noFill/>
          <a:ln>
            <a:noFill/>
          </a:ln>
        </p:spPr>
      </p:pic>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648200"/>
            <a:ext cx="4412615" cy="1967230"/>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3977119"/>
            <a:ext cx="2190750" cy="2728912"/>
          </a:xfrm>
          <a:prstGeom prst="rect">
            <a:avLst/>
          </a:prstGeom>
        </p:spPr>
      </p:pic>
      <p:pic>
        <p:nvPicPr>
          <p:cNvPr id="6" name="Picture 7" descr="IPMwht no border 2.pd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05800" y="6248400"/>
            <a:ext cx="5842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35677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152400"/>
            <a:ext cx="7772400" cy="1143000"/>
          </a:xfrm>
          <a:prstGeom prst="rect">
            <a:avLst/>
          </a:prstGeom>
        </p:spPr>
        <p:txBody>
          <a:bodyPr/>
          <a:lstStyle>
            <a:lvl1pPr algn="ctr" rtl="0" eaLnBrk="1" fontAlgn="base" hangingPunct="1">
              <a:spcBef>
                <a:spcPct val="0"/>
              </a:spcBef>
              <a:spcAft>
                <a:spcPct val="0"/>
              </a:spcAft>
              <a:defRPr sz="3600">
                <a:solidFill>
                  <a:schemeClr val="accent1"/>
                </a:solidFill>
                <a:latin typeface="+mj-lt"/>
                <a:ea typeface="+mj-ea"/>
                <a:cs typeface="+mj-cs"/>
              </a:defRPr>
            </a:lvl1pPr>
            <a:lvl2pPr algn="ctr" rtl="0" eaLnBrk="1" fontAlgn="base" hangingPunct="1">
              <a:spcBef>
                <a:spcPct val="0"/>
              </a:spcBef>
              <a:spcAft>
                <a:spcPct val="0"/>
              </a:spcAft>
              <a:defRPr sz="3600">
                <a:solidFill>
                  <a:schemeClr val="accent1"/>
                </a:solidFill>
                <a:latin typeface="Arial" pitchFamily="64" charset="-52"/>
                <a:ea typeface="ＭＳ Ｐゴシック" pitchFamily="64" charset="-128"/>
                <a:cs typeface="ＭＳ Ｐゴシック" pitchFamily="64" charset="-128"/>
              </a:defRPr>
            </a:lvl2pPr>
            <a:lvl3pPr algn="ctr" rtl="0" eaLnBrk="1" fontAlgn="base" hangingPunct="1">
              <a:spcBef>
                <a:spcPct val="0"/>
              </a:spcBef>
              <a:spcAft>
                <a:spcPct val="0"/>
              </a:spcAft>
              <a:defRPr sz="3600">
                <a:solidFill>
                  <a:schemeClr val="accent1"/>
                </a:solidFill>
                <a:latin typeface="Arial" pitchFamily="64" charset="-52"/>
                <a:ea typeface="ＭＳ Ｐゴシック" pitchFamily="64" charset="-128"/>
                <a:cs typeface="ＭＳ Ｐゴシック" pitchFamily="64" charset="-128"/>
              </a:defRPr>
            </a:lvl3pPr>
            <a:lvl4pPr algn="ctr" rtl="0" eaLnBrk="1" fontAlgn="base" hangingPunct="1">
              <a:spcBef>
                <a:spcPct val="0"/>
              </a:spcBef>
              <a:spcAft>
                <a:spcPct val="0"/>
              </a:spcAft>
              <a:defRPr sz="3600">
                <a:solidFill>
                  <a:schemeClr val="accent1"/>
                </a:solidFill>
                <a:latin typeface="Arial" pitchFamily="64" charset="-52"/>
                <a:ea typeface="ＭＳ Ｐゴシック" pitchFamily="64" charset="-128"/>
                <a:cs typeface="ＭＳ Ｐゴシック" pitchFamily="64" charset="-128"/>
              </a:defRPr>
            </a:lvl4pPr>
            <a:lvl5pPr algn="ctr" rtl="0" eaLnBrk="1" fontAlgn="base" hangingPunct="1">
              <a:spcBef>
                <a:spcPct val="0"/>
              </a:spcBef>
              <a:spcAft>
                <a:spcPct val="0"/>
              </a:spcAft>
              <a:defRPr sz="3600">
                <a:solidFill>
                  <a:schemeClr val="accent1"/>
                </a:solidFill>
                <a:latin typeface="Arial" pitchFamily="64" charset="-52"/>
                <a:ea typeface="ＭＳ Ｐゴシック" pitchFamily="64" charset="-128"/>
                <a:cs typeface="ＭＳ Ｐゴシック" pitchFamily="64" charset="-128"/>
              </a:defRPr>
            </a:lvl5pPr>
            <a:lvl6pPr marL="457200" algn="ctr" rtl="0" eaLnBrk="1" fontAlgn="base" hangingPunct="1">
              <a:spcBef>
                <a:spcPct val="0"/>
              </a:spcBef>
              <a:spcAft>
                <a:spcPct val="0"/>
              </a:spcAft>
              <a:defRPr sz="4400">
                <a:solidFill>
                  <a:schemeClr val="accent1"/>
                </a:solidFill>
                <a:latin typeface="Arial" pitchFamily="64" charset="-52"/>
                <a:ea typeface="ＭＳ Ｐゴシック" pitchFamily="64" charset="-128"/>
                <a:cs typeface="ＭＳ Ｐゴシック" pitchFamily="64" charset="-128"/>
              </a:defRPr>
            </a:lvl6pPr>
            <a:lvl7pPr marL="914400" algn="ctr" rtl="0" eaLnBrk="1" fontAlgn="base" hangingPunct="1">
              <a:spcBef>
                <a:spcPct val="0"/>
              </a:spcBef>
              <a:spcAft>
                <a:spcPct val="0"/>
              </a:spcAft>
              <a:defRPr sz="4400">
                <a:solidFill>
                  <a:schemeClr val="accent1"/>
                </a:solidFill>
                <a:latin typeface="Arial" pitchFamily="64" charset="-52"/>
                <a:ea typeface="ＭＳ Ｐゴシック" pitchFamily="64" charset="-128"/>
                <a:cs typeface="ＭＳ Ｐゴシック" pitchFamily="64" charset="-128"/>
              </a:defRPr>
            </a:lvl7pPr>
            <a:lvl8pPr marL="1371600" algn="ctr" rtl="0" eaLnBrk="1" fontAlgn="base" hangingPunct="1">
              <a:spcBef>
                <a:spcPct val="0"/>
              </a:spcBef>
              <a:spcAft>
                <a:spcPct val="0"/>
              </a:spcAft>
              <a:defRPr sz="4400">
                <a:solidFill>
                  <a:schemeClr val="accent1"/>
                </a:solidFill>
                <a:latin typeface="Arial" pitchFamily="64" charset="-52"/>
                <a:ea typeface="ＭＳ Ｐゴシック" pitchFamily="64" charset="-128"/>
                <a:cs typeface="ＭＳ Ｐゴシック" pitchFamily="64" charset="-128"/>
              </a:defRPr>
            </a:lvl8pPr>
            <a:lvl9pPr marL="1828800" algn="ctr" rtl="0" eaLnBrk="1" fontAlgn="base" hangingPunct="1">
              <a:spcBef>
                <a:spcPct val="0"/>
              </a:spcBef>
              <a:spcAft>
                <a:spcPct val="0"/>
              </a:spcAft>
              <a:defRPr sz="4400">
                <a:solidFill>
                  <a:schemeClr val="accent1"/>
                </a:solidFill>
                <a:latin typeface="Arial" pitchFamily="64" charset="-52"/>
                <a:ea typeface="ＭＳ Ｐゴシック" pitchFamily="64" charset="-128"/>
                <a:cs typeface="ＭＳ Ｐゴシック" pitchFamily="64" charset="-128"/>
              </a:defRPr>
            </a:lvl9pPr>
          </a:lstStyle>
          <a:p>
            <a:r>
              <a:rPr lang="en-US" sz="4400" b="1" dirty="0" smtClean="0"/>
              <a:t>Urban areas and invasion</a:t>
            </a:r>
            <a:endParaRPr lang="en-US" sz="4400" b="1" dirty="0"/>
          </a:p>
        </p:txBody>
      </p:sp>
      <p:sp>
        <p:nvSpPr>
          <p:cNvPr id="3" name="Text Placeholder 2"/>
          <p:cNvSpPr txBox="1">
            <a:spLocks/>
          </p:cNvSpPr>
          <p:nvPr/>
        </p:nvSpPr>
        <p:spPr>
          <a:xfrm>
            <a:off x="685800" y="1600200"/>
            <a:ext cx="7772400" cy="4114800"/>
          </a:xfrm>
          <a:prstGeom prst="rect">
            <a:avLst/>
          </a:prstGeom>
        </p:spPr>
        <p:txBody>
          <a:bodyPr/>
          <a:lstStyle>
            <a:lvl1pPr marL="342900" indent="-342900" algn="l" rtl="0" eaLnBrk="1" fontAlgn="base" hangingPunct="1">
              <a:spcBef>
                <a:spcPts val="1200"/>
              </a:spcBef>
              <a:spcAft>
                <a:spcPct val="0"/>
              </a:spcAft>
              <a:buChar char="•"/>
              <a:defRPr sz="3200">
                <a:solidFill>
                  <a:srgbClr val="FFEEB1"/>
                </a:solidFill>
                <a:latin typeface="+mn-lt"/>
                <a:ea typeface="+mn-ea"/>
                <a:cs typeface="+mn-cs"/>
              </a:defRPr>
            </a:lvl1pPr>
            <a:lvl2pPr marL="742950" indent="-285750" algn="l" rtl="0" eaLnBrk="1" fontAlgn="base" hangingPunct="1">
              <a:spcBef>
                <a:spcPts val="1200"/>
              </a:spcBef>
              <a:spcAft>
                <a:spcPct val="0"/>
              </a:spcAft>
              <a:buChar char="–"/>
              <a:defRPr sz="2800">
                <a:solidFill>
                  <a:srgbClr val="FFEEB1"/>
                </a:solidFill>
                <a:latin typeface="+mn-lt"/>
                <a:ea typeface="+mn-ea"/>
              </a:defRPr>
            </a:lvl2pPr>
            <a:lvl3pPr marL="1143000" indent="-228600" algn="l" rtl="0" eaLnBrk="1" fontAlgn="base" hangingPunct="1">
              <a:spcBef>
                <a:spcPts val="1200"/>
              </a:spcBef>
              <a:spcAft>
                <a:spcPct val="0"/>
              </a:spcAft>
              <a:buChar char="•"/>
              <a:defRPr sz="2000">
                <a:solidFill>
                  <a:srgbClr val="FFEEB1"/>
                </a:solidFill>
                <a:latin typeface="+mn-lt"/>
                <a:ea typeface="+mn-ea"/>
              </a:defRPr>
            </a:lvl3pPr>
            <a:lvl4pPr marL="1600200" indent="-228600" algn="l" rtl="0" eaLnBrk="1" fontAlgn="base" hangingPunct="1">
              <a:spcBef>
                <a:spcPts val="1200"/>
              </a:spcBef>
              <a:spcAft>
                <a:spcPct val="0"/>
              </a:spcAft>
              <a:buChar char="–"/>
              <a:defRPr sz="2000">
                <a:solidFill>
                  <a:srgbClr val="FFEEB1"/>
                </a:solidFill>
                <a:latin typeface="+mn-lt"/>
                <a:ea typeface="+mn-ea"/>
              </a:defRPr>
            </a:lvl4pPr>
            <a:lvl5pPr marL="2057400" indent="-228600" algn="l" rtl="0" eaLnBrk="1" fontAlgn="base" hangingPunct="1">
              <a:spcBef>
                <a:spcPts val="1200"/>
              </a:spcBef>
              <a:spcAft>
                <a:spcPct val="0"/>
              </a:spcAft>
              <a:buChar char="»"/>
              <a:defRPr sz="2000">
                <a:solidFill>
                  <a:srgbClr val="FFEEB1"/>
                </a:solidFill>
                <a:latin typeface="+mn-lt"/>
                <a:ea typeface="+mn-ea"/>
              </a:defRPr>
            </a:lvl5pPr>
            <a:lvl6pPr marL="2514600" indent="-228600" algn="l" rtl="0" eaLnBrk="1" fontAlgn="base" hangingPunct="1">
              <a:spcBef>
                <a:spcPct val="20000"/>
              </a:spcBef>
              <a:spcAft>
                <a:spcPct val="20000"/>
              </a:spcAft>
              <a:buChar char="»"/>
              <a:defRPr sz="2000">
                <a:solidFill>
                  <a:srgbClr val="FFEEB1"/>
                </a:solidFill>
                <a:latin typeface="+mn-lt"/>
                <a:ea typeface="+mn-ea"/>
              </a:defRPr>
            </a:lvl6pPr>
            <a:lvl7pPr marL="2971800" indent="-228600" algn="l" rtl="0" eaLnBrk="1" fontAlgn="base" hangingPunct="1">
              <a:spcBef>
                <a:spcPct val="20000"/>
              </a:spcBef>
              <a:spcAft>
                <a:spcPct val="20000"/>
              </a:spcAft>
              <a:buChar char="»"/>
              <a:defRPr sz="2000">
                <a:solidFill>
                  <a:srgbClr val="FFEEB1"/>
                </a:solidFill>
                <a:latin typeface="+mn-lt"/>
                <a:ea typeface="+mn-ea"/>
              </a:defRPr>
            </a:lvl7pPr>
            <a:lvl8pPr marL="3429000" indent="-228600" algn="l" rtl="0" eaLnBrk="1" fontAlgn="base" hangingPunct="1">
              <a:spcBef>
                <a:spcPct val="20000"/>
              </a:spcBef>
              <a:spcAft>
                <a:spcPct val="20000"/>
              </a:spcAft>
              <a:buChar char="»"/>
              <a:defRPr sz="2000">
                <a:solidFill>
                  <a:srgbClr val="FFEEB1"/>
                </a:solidFill>
                <a:latin typeface="+mn-lt"/>
                <a:ea typeface="+mn-ea"/>
              </a:defRPr>
            </a:lvl8pPr>
            <a:lvl9pPr marL="3886200" indent="-228600" algn="l" rtl="0" eaLnBrk="1" fontAlgn="base" hangingPunct="1">
              <a:spcBef>
                <a:spcPct val="20000"/>
              </a:spcBef>
              <a:spcAft>
                <a:spcPct val="20000"/>
              </a:spcAft>
              <a:buChar char="»"/>
              <a:defRPr sz="2000">
                <a:solidFill>
                  <a:srgbClr val="FFEEB1"/>
                </a:solidFill>
                <a:latin typeface="+mn-lt"/>
                <a:ea typeface="+mn-ea"/>
              </a:defRPr>
            </a:lvl9pPr>
          </a:lstStyle>
          <a:p>
            <a:r>
              <a:rPr lang="en-US" dirty="0" smtClean="0"/>
              <a:t>Urban public perception ~ poor understanding of…</a:t>
            </a:r>
          </a:p>
          <a:p>
            <a:pPr lvl="1"/>
            <a:r>
              <a:rPr lang="en-US" dirty="0" smtClean="0">
                <a:solidFill>
                  <a:srgbClr val="00B050"/>
                </a:solidFill>
              </a:rPr>
              <a:t>Invasion ecology</a:t>
            </a:r>
          </a:p>
          <a:p>
            <a:pPr lvl="1"/>
            <a:r>
              <a:rPr lang="en-US" dirty="0" smtClean="0">
                <a:solidFill>
                  <a:srgbClr val="00B050"/>
                </a:solidFill>
              </a:rPr>
              <a:t>Pathways to introduction</a:t>
            </a:r>
          </a:p>
          <a:p>
            <a:pPr lvl="1"/>
            <a:r>
              <a:rPr lang="en-US" dirty="0" smtClean="0">
                <a:solidFill>
                  <a:srgbClr val="00B050"/>
                </a:solidFill>
              </a:rPr>
              <a:t>Agricultural / horticultural value to CA</a:t>
            </a:r>
          </a:p>
          <a:p>
            <a:pPr lvl="1"/>
            <a:r>
              <a:rPr lang="en-US" dirty="0" smtClean="0">
                <a:solidFill>
                  <a:srgbClr val="FFFF00"/>
                </a:solidFill>
              </a:rPr>
              <a:t>Pest management tactics</a:t>
            </a:r>
            <a:endParaRPr lang="en-US" dirty="0">
              <a:solidFill>
                <a:srgbClr val="FFFF00"/>
              </a:solidFill>
            </a:endParaRPr>
          </a:p>
        </p:txBody>
      </p:sp>
      <p:pic>
        <p:nvPicPr>
          <p:cNvPr id="4" name="Picture 7" descr="IPMwht no border 2.pd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5800" y="6248400"/>
            <a:ext cx="5842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08015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52400" y="152401"/>
            <a:ext cx="8763000" cy="6629400"/>
          </a:xfrm>
          <a:prstGeom prst="rect">
            <a:avLst/>
          </a:prstGeom>
        </p:spPr>
      </p:pic>
      <p:sp>
        <p:nvSpPr>
          <p:cNvPr id="4" name="TextBox 3"/>
          <p:cNvSpPr txBox="1"/>
          <p:nvPr/>
        </p:nvSpPr>
        <p:spPr>
          <a:xfrm>
            <a:off x="4876800" y="4953000"/>
            <a:ext cx="3886200" cy="1754326"/>
          </a:xfrm>
          <a:prstGeom prst="rect">
            <a:avLst/>
          </a:prstGeom>
          <a:solidFill>
            <a:schemeClr val="accent1"/>
          </a:solidFill>
        </p:spPr>
        <p:txBody>
          <a:bodyPr wrap="square" rtlCol="0">
            <a:spAutoFit/>
          </a:bodyPr>
          <a:lstStyle/>
          <a:p>
            <a:r>
              <a:rPr lang="en-US" b="1" dirty="0" smtClean="0">
                <a:solidFill>
                  <a:srgbClr val="002060"/>
                </a:solidFill>
              </a:rPr>
              <a:t>Over 600 complaints of adverse health effects reported in response to CDFA’s aerial applications of LBAM sex pheromone (2007, Santa Cruz, Monterey counties)</a:t>
            </a:r>
            <a:endParaRPr lang="en-US" b="1" dirty="0">
              <a:solidFill>
                <a:srgbClr val="002060"/>
              </a:solidFill>
            </a:endParaRPr>
          </a:p>
        </p:txBody>
      </p:sp>
    </p:spTree>
    <p:extLst>
      <p:ext uri="{BB962C8B-B14F-4D97-AF65-F5344CB8AC3E}">
        <p14:creationId xmlns:p14="http://schemas.microsoft.com/office/powerpoint/2010/main" val="29830277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9218190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152400"/>
            <a:ext cx="7772400" cy="1143000"/>
          </a:xfrm>
          <a:prstGeom prst="rect">
            <a:avLst/>
          </a:prstGeom>
        </p:spPr>
        <p:txBody>
          <a:bodyPr/>
          <a:lstStyle>
            <a:lvl1pPr algn="ctr" rtl="0" eaLnBrk="1" fontAlgn="base" hangingPunct="1">
              <a:spcBef>
                <a:spcPct val="0"/>
              </a:spcBef>
              <a:spcAft>
                <a:spcPct val="0"/>
              </a:spcAft>
              <a:defRPr sz="3600">
                <a:solidFill>
                  <a:schemeClr val="accent1"/>
                </a:solidFill>
                <a:latin typeface="+mj-lt"/>
                <a:ea typeface="+mj-ea"/>
                <a:cs typeface="+mj-cs"/>
              </a:defRPr>
            </a:lvl1pPr>
            <a:lvl2pPr algn="ctr" rtl="0" eaLnBrk="1" fontAlgn="base" hangingPunct="1">
              <a:spcBef>
                <a:spcPct val="0"/>
              </a:spcBef>
              <a:spcAft>
                <a:spcPct val="0"/>
              </a:spcAft>
              <a:defRPr sz="3600">
                <a:solidFill>
                  <a:schemeClr val="accent1"/>
                </a:solidFill>
                <a:latin typeface="Arial" pitchFamily="64" charset="-52"/>
                <a:ea typeface="ＭＳ Ｐゴシック" pitchFamily="64" charset="-128"/>
                <a:cs typeface="ＭＳ Ｐゴシック" pitchFamily="64" charset="-128"/>
              </a:defRPr>
            </a:lvl2pPr>
            <a:lvl3pPr algn="ctr" rtl="0" eaLnBrk="1" fontAlgn="base" hangingPunct="1">
              <a:spcBef>
                <a:spcPct val="0"/>
              </a:spcBef>
              <a:spcAft>
                <a:spcPct val="0"/>
              </a:spcAft>
              <a:defRPr sz="3600">
                <a:solidFill>
                  <a:schemeClr val="accent1"/>
                </a:solidFill>
                <a:latin typeface="Arial" pitchFamily="64" charset="-52"/>
                <a:ea typeface="ＭＳ Ｐゴシック" pitchFamily="64" charset="-128"/>
                <a:cs typeface="ＭＳ Ｐゴシック" pitchFamily="64" charset="-128"/>
              </a:defRPr>
            </a:lvl3pPr>
            <a:lvl4pPr algn="ctr" rtl="0" eaLnBrk="1" fontAlgn="base" hangingPunct="1">
              <a:spcBef>
                <a:spcPct val="0"/>
              </a:spcBef>
              <a:spcAft>
                <a:spcPct val="0"/>
              </a:spcAft>
              <a:defRPr sz="3600">
                <a:solidFill>
                  <a:schemeClr val="accent1"/>
                </a:solidFill>
                <a:latin typeface="Arial" pitchFamily="64" charset="-52"/>
                <a:ea typeface="ＭＳ Ｐゴシック" pitchFamily="64" charset="-128"/>
                <a:cs typeface="ＭＳ Ｐゴシック" pitchFamily="64" charset="-128"/>
              </a:defRPr>
            </a:lvl4pPr>
            <a:lvl5pPr algn="ctr" rtl="0" eaLnBrk="1" fontAlgn="base" hangingPunct="1">
              <a:spcBef>
                <a:spcPct val="0"/>
              </a:spcBef>
              <a:spcAft>
                <a:spcPct val="0"/>
              </a:spcAft>
              <a:defRPr sz="3600">
                <a:solidFill>
                  <a:schemeClr val="accent1"/>
                </a:solidFill>
                <a:latin typeface="Arial" pitchFamily="64" charset="-52"/>
                <a:ea typeface="ＭＳ Ｐゴシック" pitchFamily="64" charset="-128"/>
                <a:cs typeface="ＭＳ Ｐゴシック" pitchFamily="64" charset="-128"/>
              </a:defRPr>
            </a:lvl5pPr>
            <a:lvl6pPr marL="457200" algn="ctr" rtl="0" eaLnBrk="1" fontAlgn="base" hangingPunct="1">
              <a:spcBef>
                <a:spcPct val="0"/>
              </a:spcBef>
              <a:spcAft>
                <a:spcPct val="0"/>
              </a:spcAft>
              <a:defRPr sz="4400">
                <a:solidFill>
                  <a:schemeClr val="accent1"/>
                </a:solidFill>
                <a:latin typeface="Arial" pitchFamily="64" charset="-52"/>
                <a:ea typeface="ＭＳ Ｐゴシック" pitchFamily="64" charset="-128"/>
                <a:cs typeface="ＭＳ Ｐゴシック" pitchFamily="64" charset="-128"/>
              </a:defRPr>
            </a:lvl6pPr>
            <a:lvl7pPr marL="914400" algn="ctr" rtl="0" eaLnBrk="1" fontAlgn="base" hangingPunct="1">
              <a:spcBef>
                <a:spcPct val="0"/>
              </a:spcBef>
              <a:spcAft>
                <a:spcPct val="0"/>
              </a:spcAft>
              <a:defRPr sz="4400">
                <a:solidFill>
                  <a:schemeClr val="accent1"/>
                </a:solidFill>
                <a:latin typeface="Arial" pitchFamily="64" charset="-52"/>
                <a:ea typeface="ＭＳ Ｐゴシック" pitchFamily="64" charset="-128"/>
                <a:cs typeface="ＭＳ Ｐゴシック" pitchFamily="64" charset="-128"/>
              </a:defRPr>
            </a:lvl7pPr>
            <a:lvl8pPr marL="1371600" algn="ctr" rtl="0" eaLnBrk="1" fontAlgn="base" hangingPunct="1">
              <a:spcBef>
                <a:spcPct val="0"/>
              </a:spcBef>
              <a:spcAft>
                <a:spcPct val="0"/>
              </a:spcAft>
              <a:defRPr sz="4400">
                <a:solidFill>
                  <a:schemeClr val="accent1"/>
                </a:solidFill>
                <a:latin typeface="Arial" pitchFamily="64" charset="-52"/>
                <a:ea typeface="ＭＳ Ｐゴシック" pitchFamily="64" charset="-128"/>
                <a:cs typeface="ＭＳ Ｐゴシック" pitchFamily="64" charset="-128"/>
              </a:defRPr>
            </a:lvl8pPr>
            <a:lvl9pPr marL="1828800" algn="ctr" rtl="0" eaLnBrk="1" fontAlgn="base" hangingPunct="1">
              <a:spcBef>
                <a:spcPct val="0"/>
              </a:spcBef>
              <a:spcAft>
                <a:spcPct val="0"/>
              </a:spcAft>
              <a:defRPr sz="4400">
                <a:solidFill>
                  <a:schemeClr val="accent1"/>
                </a:solidFill>
                <a:latin typeface="Arial" pitchFamily="64" charset="-52"/>
                <a:ea typeface="ＭＳ Ｐゴシック" pitchFamily="64" charset="-128"/>
                <a:cs typeface="ＭＳ Ｐゴシック" pitchFamily="64" charset="-128"/>
              </a:defRPr>
            </a:lvl9pPr>
          </a:lstStyle>
          <a:p>
            <a:r>
              <a:rPr lang="en-US" dirty="0" smtClean="0"/>
              <a:t>Asian citrus </a:t>
            </a:r>
            <a:r>
              <a:rPr lang="en-US" dirty="0" err="1" smtClean="0"/>
              <a:t>psyllid</a:t>
            </a:r>
            <a:r>
              <a:rPr lang="en-US" dirty="0" smtClean="0"/>
              <a:t> / </a:t>
            </a:r>
            <a:r>
              <a:rPr lang="en-US" dirty="0" err="1" smtClean="0"/>
              <a:t>huanglongbing</a:t>
            </a:r>
            <a:r>
              <a:rPr lang="en-US" dirty="0" smtClean="0"/>
              <a:t>: education</a:t>
            </a:r>
            <a:endParaRPr lang="en-US" dirty="0"/>
          </a:p>
        </p:txBody>
      </p:sp>
      <p:sp>
        <p:nvSpPr>
          <p:cNvPr id="3" name="Text Placeholder 2"/>
          <p:cNvSpPr txBox="1">
            <a:spLocks/>
          </p:cNvSpPr>
          <p:nvPr/>
        </p:nvSpPr>
        <p:spPr>
          <a:xfrm>
            <a:off x="685800" y="1295400"/>
            <a:ext cx="7772400" cy="4114800"/>
          </a:xfrm>
          <a:prstGeom prst="rect">
            <a:avLst/>
          </a:prstGeom>
        </p:spPr>
        <p:txBody>
          <a:bodyPr/>
          <a:lstStyle>
            <a:lvl1pPr marL="342900" indent="-342900" algn="l" rtl="0" eaLnBrk="1" fontAlgn="base" hangingPunct="1">
              <a:spcBef>
                <a:spcPts val="1200"/>
              </a:spcBef>
              <a:spcAft>
                <a:spcPct val="0"/>
              </a:spcAft>
              <a:buChar char="•"/>
              <a:defRPr sz="3200">
                <a:solidFill>
                  <a:srgbClr val="FFEEB1"/>
                </a:solidFill>
                <a:latin typeface="+mn-lt"/>
                <a:ea typeface="+mn-ea"/>
                <a:cs typeface="+mn-cs"/>
              </a:defRPr>
            </a:lvl1pPr>
            <a:lvl2pPr marL="742950" indent="-285750" algn="l" rtl="0" eaLnBrk="1" fontAlgn="base" hangingPunct="1">
              <a:spcBef>
                <a:spcPts val="1200"/>
              </a:spcBef>
              <a:spcAft>
                <a:spcPct val="0"/>
              </a:spcAft>
              <a:buChar char="–"/>
              <a:defRPr sz="2800">
                <a:solidFill>
                  <a:srgbClr val="FFEEB1"/>
                </a:solidFill>
                <a:latin typeface="+mn-lt"/>
                <a:ea typeface="+mn-ea"/>
              </a:defRPr>
            </a:lvl2pPr>
            <a:lvl3pPr marL="1143000" indent="-228600" algn="l" rtl="0" eaLnBrk="1" fontAlgn="base" hangingPunct="1">
              <a:spcBef>
                <a:spcPts val="1200"/>
              </a:spcBef>
              <a:spcAft>
                <a:spcPct val="0"/>
              </a:spcAft>
              <a:buChar char="•"/>
              <a:defRPr sz="2000">
                <a:solidFill>
                  <a:srgbClr val="FFEEB1"/>
                </a:solidFill>
                <a:latin typeface="+mn-lt"/>
                <a:ea typeface="+mn-ea"/>
              </a:defRPr>
            </a:lvl3pPr>
            <a:lvl4pPr marL="1600200" indent="-228600" algn="l" rtl="0" eaLnBrk="1" fontAlgn="base" hangingPunct="1">
              <a:spcBef>
                <a:spcPts val="1200"/>
              </a:spcBef>
              <a:spcAft>
                <a:spcPct val="0"/>
              </a:spcAft>
              <a:buChar char="–"/>
              <a:defRPr sz="2000">
                <a:solidFill>
                  <a:srgbClr val="FFEEB1"/>
                </a:solidFill>
                <a:latin typeface="+mn-lt"/>
                <a:ea typeface="+mn-ea"/>
              </a:defRPr>
            </a:lvl4pPr>
            <a:lvl5pPr marL="2057400" indent="-228600" algn="l" rtl="0" eaLnBrk="1" fontAlgn="base" hangingPunct="1">
              <a:spcBef>
                <a:spcPts val="1200"/>
              </a:spcBef>
              <a:spcAft>
                <a:spcPct val="0"/>
              </a:spcAft>
              <a:buChar char="»"/>
              <a:defRPr sz="2000">
                <a:solidFill>
                  <a:srgbClr val="FFEEB1"/>
                </a:solidFill>
                <a:latin typeface="+mn-lt"/>
                <a:ea typeface="+mn-ea"/>
              </a:defRPr>
            </a:lvl5pPr>
            <a:lvl6pPr marL="2514600" indent="-228600" algn="l" rtl="0" eaLnBrk="1" fontAlgn="base" hangingPunct="1">
              <a:spcBef>
                <a:spcPct val="20000"/>
              </a:spcBef>
              <a:spcAft>
                <a:spcPct val="20000"/>
              </a:spcAft>
              <a:buChar char="»"/>
              <a:defRPr sz="2000">
                <a:solidFill>
                  <a:srgbClr val="FFEEB1"/>
                </a:solidFill>
                <a:latin typeface="+mn-lt"/>
                <a:ea typeface="+mn-ea"/>
              </a:defRPr>
            </a:lvl6pPr>
            <a:lvl7pPr marL="2971800" indent="-228600" algn="l" rtl="0" eaLnBrk="1" fontAlgn="base" hangingPunct="1">
              <a:spcBef>
                <a:spcPct val="20000"/>
              </a:spcBef>
              <a:spcAft>
                <a:spcPct val="20000"/>
              </a:spcAft>
              <a:buChar char="»"/>
              <a:defRPr sz="2000">
                <a:solidFill>
                  <a:srgbClr val="FFEEB1"/>
                </a:solidFill>
                <a:latin typeface="+mn-lt"/>
                <a:ea typeface="+mn-ea"/>
              </a:defRPr>
            </a:lvl7pPr>
            <a:lvl8pPr marL="3429000" indent="-228600" algn="l" rtl="0" eaLnBrk="1" fontAlgn="base" hangingPunct="1">
              <a:spcBef>
                <a:spcPct val="20000"/>
              </a:spcBef>
              <a:spcAft>
                <a:spcPct val="20000"/>
              </a:spcAft>
              <a:buChar char="»"/>
              <a:defRPr sz="2000">
                <a:solidFill>
                  <a:srgbClr val="FFEEB1"/>
                </a:solidFill>
                <a:latin typeface="+mn-lt"/>
                <a:ea typeface="+mn-ea"/>
              </a:defRPr>
            </a:lvl8pPr>
            <a:lvl9pPr marL="3886200" indent="-228600" algn="l" rtl="0" eaLnBrk="1" fontAlgn="base" hangingPunct="1">
              <a:spcBef>
                <a:spcPct val="20000"/>
              </a:spcBef>
              <a:spcAft>
                <a:spcPct val="20000"/>
              </a:spcAft>
              <a:buChar char="»"/>
              <a:defRPr sz="2000">
                <a:solidFill>
                  <a:srgbClr val="FFEEB1"/>
                </a:solidFill>
                <a:latin typeface="+mn-lt"/>
                <a:ea typeface="+mn-ea"/>
              </a:defRPr>
            </a:lvl9pPr>
          </a:lstStyle>
          <a:p>
            <a:r>
              <a:rPr lang="en-US" dirty="0" smtClean="0"/>
              <a:t>ACP: invasive insect now established in southern CA, vectors HLB</a:t>
            </a:r>
          </a:p>
          <a:p>
            <a:r>
              <a:rPr lang="en-US" dirty="0" smtClean="0"/>
              <a:t>HLB: devastating, incurable citrus disease (bacterium / </a:t>
            </a:r>
            <a:r>
              <a:rPr lang="en-US" dirty="0" err="1" smtClean="0"/>
              <a:t>phytoplasma</a:t>
            </a:r>
            <a:r>
              <a:rPr lang="en-US" dirty="0" smtClean="0"/>
              <a:t>) threatening industry</a:t>
            </a:r>
            <a:endParaRPr lang="en-US" dirty="0"/>
          </a:p>
        </p:txBody>
      </p:sp>
      <p:pic>
        <p:nvPicPr>
          <p:cNvPr id="4" name="Picture 4" descr="ACP adult 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983038"/>
            <a:ext cx="3960812" cy="287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FloridaPics_8107_Susan_Halbe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2812" y="3833813"/>
            <a:ext cx="3313113"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IPMwht no border 2.pd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5800" y="6248400"/>
            <a:ext cx="5842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79621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685800" y="152400"/>
            <a:ext cx="7772400" cy="1143000"/>
          </a:xfrm>
        </p:spPr>
        <p:txBody>
          <a:bodyPr/>
          <a:lstStyle/>
          <a:p>
            <a:r>
              <a:rPr lang="en-US" dirty="0" smtClean="0"/>
              <a:t>Asian citrus </a:t>
            </a:r>
            <a:r>
              <a:rPr lang="en-US" dirty="0" err="1" smtClean="0"/>
              <a:t>psyllid</a:t>
            </a:r>
            <a:r>
              <a:rPr lang="en-US" dirty="0" smtClean="0"/>
              <a:t> / </a:t>
            </a:r>
            <a:r>
              <a:rPr lang="en-US" dirty="0" err="1" smtClean="0"/>
              <a:t>huanglongbing</a:t>
            </a:r>
            <a:r>
              <a:rPr lang="en-US" dirty="0" smtClean="0"/>
              <a:t>: prevention</a:t>
            </a:r>
            <a:endParaRPr lang="en-US" dirty="0"/>
          </a:p>
        </p:txBody>
      </p:sp>
      <p:sp>
        <p:nvSpPr>
          <p:cNvPr id="4" name="Text Placeholder 2"/>
          <p:cNvSpPr txBox="1">
            <a:spLocks/>
          </p:cNvSpPr>
          <p:nvPr/>
        </p:nvSpPr>
        <p:spPr>
          <a:xfrm>
            <a:off x="685800" y="1600200"/>
            <a:ext cx="7772400" cy="4114800"/>
          </a:xfrm>
          <a:prstGeom prst="rect">
            <a:avLst/>
          </a:prstGeom>
        </p:spPr>
        <p:txBody>
          <a:bodyPr/>
          <a:lstStyle>
            <a:lvl1pPr marL="342900" indent="-342900" algn="l" rtl="0" eaLnBrk="1" fontAlgn="base" hangingPunct="1">
              <a:spcBef>
                <a:spcPts val="1200"/>
              </a:spcBef>
              <a:spcAft>
                <a:spcPct val="0"/>
              </a:spcAft>
              <a:buChar char="•"/>
              <a:defRPr sz="3200">
                <a:solidFill>
                  <a:srgbClr val="FFEEB1"/>
                </a:solidFill>
                <a:latin typeface="+mn-lt"/>
                <a:ea typeface="+mn-ea"/>
                <a:cs typeface="+mn-cs"/>
              </a:defRPr>
            </a:lvl1pPr>
            <a:lvl2pPr marL="742950" indent="-285750" algn="l" rtl="0" eaLnBrk="1" fontAlgn="base" hangingPunct="1">
              <a:spcBef>
                <a:spcPts val="1200"/>
              </a:spcBef>
              <a:spcAft>
                <a:spcPct val="0"/>
              </a:spcAft>
              <a:buChar char="–"/>
              <a:defRPr sz="2800">
                <a:solidFill>
                  <a:srgbClr val="FFEEB1"/>
                </a:solidFill>
                <a:latin typeface="+mn-lt"/>
                <a:ea typeface="+mn-ea"/>
              </a:defRPr>
            </a:lvl2pPr>
            <a:lvl3pPr marL="1143000" indent="-228600" algn="l" rtl="0" eaLnBrk="1" fontAlgn="base" hangingPunct="1">
              <a:spcBef>
                <a:spcPts val="1200"/>
              </a:spcBef>
              <a:spcAft>
                <a:spcPct val="0"/>
              </a:spcAft>
              <a:buChar char="•"/>
              <a:defRPr sz="2000">
                <a:solidFill>
                  <a:srgbClr val="FFEEB1"/>
                </a:solidFill>
                <a:latin typeface="+mn-lt"/>
                <a:ea typeface="+mn-ea"/>
              </a:defRPr>
            </a:lvl3pPr>
            <a:lvl4pPr marL="1600200" indent="-228600" algn="l" rtl="0" eaLnBrk="1" fontAlgn="base" hangingPunct="1">
              <a:spcBef>
                <a:spcPts val="1200"/>
              </a:spcBef>
              <a:spcAft>
                <a:spcPct val="0"/>
              </a:spcAft>
              <a:buChar char="–"/>
              <a:defRPr sz="2000">
                <a:solidFill>
                  <a:srgbClr val="FFEEB1"/>
                </a:solidFill>
                <a:latin typeface="+mn-lt"/>
                <a:ea typeface="+mn-ea"/>
              </a:defRPr>
            </a:lvl4pPr>
            <a:lvl5pPr marL="2057400" indent="-228600" algn="l" rtl="0" eaLnBrk="1" fontAlgn="base" hangingPunct="1">
              <a:spcBef>
                <a:spcPts val="1200"/>
              </a:spcBef>
              <a:spcAft>
                <a:spcPct val="0"/>
              </a:spcAft>
              <a:buChar char="»"/>
              <a:defRPr sz="2000">
                <a:solidFill>
                  <a:srgbClr val="FFEEB1"/>
                </a:solidFill>
                <a:latin typeface="+mn-lt"/>
                <a:ea typeface="+mn-ea"/>
              </a:defRPr>
            </a:lvl5pPr>
            <a:lvl6pPr marL="2514600" indent="-228600" algn="l" rtl="0" eaLnBrk="1" fontAlgn="base" hangingPunct="1">
              <a:spcBef>
                <a:spcPct val="20000"/>
              </a:spcBef>
              <a:spcAft>
                <a:spcPct val="20000"/>
              </a:spcAft>
              <a:buChar char="»"/>
              <a:defRPr sz="2000">
                <a:solidFill>
                  <a:srgbClr val="FFEEB1"/>
                </a:solidFill>
                <a:latin typeface="+mn-lt"/>
                <a:ea typeface="+mn-ea"/>
              </a:defRPr>
            </a:lvl6pPr>
            <a:lvl7pPr marL="2971800" indent="-228600" algn="l" rtl="0" eaLnBrk="1" fontAlgn="base" hangingPunct="1">
              <a:spcBef>
                <a:spcPct val="20000"/>
              </a:spcBef>
              <a:spcAft>
                <a:spcPct val="20000"/>
              </a:spcAft>
              <a:buChar char="»"/>
              <a:defRPr sz="2000">
                <a:solidFill>
                  <a:srgbClr val="FFEEB1"/>
                </a:solidFill>
                <a:latin typeface="+mn-lt"/>
                <a:ea typeface="+mn-ea"/>
              </a:defRPr>
            </a:lvl7pPr>
            <a:lvl8pPr marL="3429000" indent="-228600" algn="l" rtl="0" eaLnBrk="1" fontAlgn="base" hangingPunct="1">
              <a:spcBef>
                <a:spcPct val="20000"/>
              </a:spcBef>
              <a:spcAft>
                <a:spcPct val="20000"/>
              </a:spcAft>
              <a:buChar char="»"/>
              <a:defRPr sz="2000">
                <a:solidFill>
                  <a:srgbClr val="FFEEB1"/>
                </a:solidFill>
                <a:latin typeface="+mn-lt"/>
                <a:ea typeface="+mn-ea"/>
              </a:defRPr>
            </a:lvl8pPr>
            <a:lvl9pPr marL="3886200" indent="-228600" algn="l" rtl="0" eaLnBrk="1" fontAlgn="base" hangingPunct="1">
              <a:spcBef>
                <a:spcPct val="20000"/>
              </a:spcBef>
              <a:spcAft>
                <a:spcPct val="20000"/>
              </a:spcAft>
              <a:buChar char="»"/>
              <a:defRPr sz="2000">
                <a:solidFill>
                  <a:srgbClr val="FFEEB1"/>
                </a:solidFill>
                <a:latin typeface="+mn-lt"/>
                <a:ea typeface="+mn-ea"/>
              </a:defRPr>
            </a:lvl9pPr>
          </a:lstStyle>
          <a:p>
            <a:r>
              <a:rPr lang="en-US" kern="0" smtClean="0"/>
              <a:t>Quarantine</a:t>
            </a:r>
          </a:p>
          <a:p>
            <a:r>
              <a:rPr lang="en-US" kern="0" smtClean="0"/>
              <a:t>Restrictions on sale and movement of citrus stock and products</a:t>
            </a:r>
          </a:p>
          <a:p>
            <a:r>
              <a:rPr lang="en-US" kern="0" smtClean="0">
                <a:solidFill>
                  <a:srgbClr val="00B050"/>
                </a:solidFill>
              </a:rPr>
              <a:t>Public outreach</a:t>
            </a:r>
          </a:p>
          <a:p>
            <a:r>
              <a:rPr lang="en-US" kern="0" smtClean="0">
                <a:solidFill>
                  <a:srgbClr val="00B050"/>
                </a:solidFill>
              </a:rPr>
              <a:t>Clientele communication</a:t>
            </a:r>
          </a:p>
          <a:p>
            <a:r>
              <a:rPr lang="en-US" kern="0" smtClean="0">
                <a:solidFill>
                  <a:srgbClr val="00B050"/>
                </a:solidFill>
              </a:rPr>
              <a:t>EARLY DETECTION</a:t>
            </a:r>
            <a:endParaRPr lang="en-US" kern="0" dirty="0">
              <a:solidFill>
                <a:srgbClr val="00B050"/>
              </a:solidFill>
            </a:endParaRPr>
          </a:p>
        </p:txBody>
      </p:sp>
      <p:pic>
        <p:nvPicPr>
          <p:cNvPr id="5" name="Picture 7" descr="IPMwht no border 2.pd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5800" y="6248400"/>
            <a:ext cx="5842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18740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1"/>
            <a:ext cx="9144000" cy="6858000"/>
          </a:xfrm>
          <a:prstGeom prst="rect">
            <a:avLst/>
          </a:prstGeom>
          <a:solidFill>
            <a:schemeClr val="accent2"/>
          </a:solidFill>
        </p:spPr>
        <p:txBody>
          <a:bodyPr wrap="square" rtlCol="0">
            <a:spAutoFit/>
          </a:bodyPr>
          <a:lstStyle/>
          <a:p>
            <a:endParaRPr lang="en-US" sz="41300" dirty="0">
              <a:solidFill>
                <a:schemeClr val="accent2"/>
              </a:solidFill>
            </a:endParaRPr>
          </a:p>
        </p:txBody>
      </p:sp>
      <p:pic>
        <p:nvPicPr>
          <p:cNvPr id="23554" name="Picture 2" descr="Needles Inspection station V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525" y="4591050"/>
            <a:ext cx="2808288"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descr="curry_leaf_from_HI Jennifer Rome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5588" y="1854200"/>
            <a:ext cx="271780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5"/>
          <p:cNvSpPr txBox="1">
            <a:spLocks noChangeArrowheads="1"/>
          </p:cNvSpPr>
          <p:nvPr/>
        </p:nvSpPr>
        <p:spPr bwMode="auto">
          <a:xfrm>
            <a:off x="2843213" y="1268413"/>
            <a:ext cx="25606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pPr algn="ctr" eaLnBrk="1" hangingPunct="1"/>
            <a:r>
              <a:rPr lang="en-US" sz="1400"/>
              <a:t>Psyllid-infested curry leaves shipped in boxes</a:t>
            </a:r>
          </a:p>
        </p:txBody>
      </p:sp>
      <p:sp>
        <p:nvSpPr>
          <p:cNvPr id="23558" name="Text Box 7"/>
          <p:cNvSpPr txBox="1">
            <a:spLocks noChangeArrowheads="1"/>
          </p:cNvSpPr>
          <p:nvPr/>
        </p:nvSpPr>
        <p:spPr bwMode="auto">
          <a:xfrm>
            <a:off x="5707063" y="4073525"/>
            <a:ext cx="30972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pPr algn="ctr" eaLnBrk="1" hangingPunct="1"/>
            <a:r>
              <a:rPr lang="en-US" sz="1400"/>
              <a:t>Citrus riding across </a:t>
            </a:r>
            <a:br>
              <a:rPr lang="en-US" sz="1400"/>
            </a:br>
            <a:r>
              <a:rPr lang="en-US" sz="1400"/>
              <a:t>the border in vans</a:t>
            </a:r>
          </a:p>
        </p:txBody>
      </p:sp>
      <p:sp>
        <p:nvSpPr>
          <p:cNvPr id="23559" name="Text Box 8"/>
          <p:cNvSpPr txBox="1">
            <a:spLocks noChangeArrowheads="1"/>
          </p:cNvSpPr>
          <p:nvPr/>
        </p:nvSpPr>
        <p:spPr bwMode="auto">
          <a:xfrm>
            <a:off x="2700338" y="4073525"/>
            <a:ext cx="29083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pPr algn="ctr" eaLnBrk="1" hangingPunct="1"/>
            <a:r>
              <a:rPr lang="en-US" sz="1400"/>
              <a:t>On ornamentals in floral bouquets from Mexico</a:t>
            </a:r>
          </a:p>
        </p:txBody>
      </p:sp>
      <p:pic>
        <p:nvPicPr>
          <p:cNvPr id="23560" name="Picture 9" descr="DSCF11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0975" y="4591050"/>
            <a:ext cx="2867025"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12" descr="Gary resiz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8038" y="1854200"/>
            <a:ext cx="273685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3" name="Text Box 6"/>
          <p:cNvSpPr txBox="1">
            <a:spLocks noChangeArrowheads="1"/>
          </p:cNvSpPr>
          <p:nvPr/>
        </p:nvSpPr>
        <p:spPr bwMode="auto">
          <a:xfrm>
            <a:off x="152401" y="2781300"/>
            <a:ext cx="2362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r>
              <a:rPr lang="en-US" dirty="0" smtClean="0">
                <a:solidFill>
                  <a:srgbClr val="800000"/>
                </a:solidFill>
              </a:rPr>
              <a:t>Potential routes of entry</a:t>
            </a:r>
            <a:endParaRPr lang="en-US" dirty="0">
              <a:solidFill>
                <a:srgbClr val="800000"/>
              </a:solidFill>
            </a:endParaRPr>
          </a:p>
        </p:txBody>
      </p:sp>
      <p:sp>
        <p:nvSpPr>
          <p:cNvPr id="23564" name="TextBox 11"/>
          <p:cNvSpPr txBox="1">
            <a:spLocks noChangeArrowheads="1"/>
          </p:cNvSpPr>
          <p:nvPr/>
        </p:nvSpPr>
        <p:spPr bwMode="auto">
          <a:xfrm>
            <a:off x="3059113" y="3543300"/>
            <a:ext cx="5565775" cy="4619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r>
              <a:rPr lang="en-US">
                <a:solidFill>
                  <a:srgbClr val="FF0000"/>
                </a:solidFill>
              </a:rPr>
              <a:t>Infested grafting material: budwood</a:t>
            </a:r>
          </a:p>
        </p:txBody>
      </p:sp>
      <p:sp>
        <p:nvSpPr>
          <p:cNvPr id="15" name="Text Box 6"/>
          <p:cNvSpPr txBox="1">
            <a:spLocks noChangeArrowheads="1"/>
          </p:cNvSpPr>
          <p:nvPr/>
        </p:nvSpPr>
        <p:spPr bwMode="auto">
          <a:xfrm>
            <a:off x="5689600" y="1371600"/>
            <a:ext cx="31321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pPr algn="ctr" eaLnBrk="1" hangingPunct="1"/>
            <a:r>
              <a:rPr lang="en-US" sz="1400" dirty="0"/>
              <a:t>Unprocessed fruit </a:t>
            </a:r>
            <a:r>
              <a:rPr lang="en-US" sz="1400" dirty="0" smtClean="0"/>
              <a:t>(from HLB-infected areas)</a:t>
            </a:r>
            <a:endParaRPr lang="en-US" sz="1400" dirty="0"/>
          </a:p>
        </p:txBody>
      </p:sp>
      <p:sp>
        <p:nvSpPr>
          <p:cNvPr id="14" name="Title 1"/>
          <p:cNvSpPr txBox="1">
            <a:spLocks/>
          </p:cNvSpPr>
          <p:nvPr/>
        </p:nvSpPr>
        <p:spPr>
          <a:xfrm>
            <a:off x="685800" y="152400"/>
            <a:ext cx="7772400" cy="1143000"/>
          </a:xfrm>
          <a:prstGeom prst="rect">
            <a:avLst/>
          </a:prstGeom>
        </p:spPr>
        <p:txBody>
          <a:bodyPr/>
          <a:lstStyle>
            <a:lvl1pPr algn="ctr" rtl="0" eaLnBrk="1" fontAlgn="base" hangingPunct="1">
              <a:spcBef>
                <a:spcPct val="0"/>
              </a:spcBef>
              <a:spcAft>
                <a:spcPct val="0"/>
              </a:spcAft>
              <a:defRPr sz="3600">
                <a:solidFill>
                  <a:schemeClr val="accent1"/>
                </a:solidFill>
                <a:latin typeface="+mj-lt"/>
                <a:ea typeface="+mj-ea"/>
                <a:cs typeface="+mj-cs"/>
              </a:defRPr>
            </a:lvl1pPr>
            <a:lvl2pPr algn="ctr" rtl="0" eaLnBrk="1" fontAlgn="base" hangingPunct="1">
              <a:spcBef>
                <a:spcPct val="0"/>
              </a:spcBef>
              <a:spcAft>
                <a:spcPct val="0"/>
              </a:spcAft>
              <a:defRPr sz="3600">
                <a:solidFill>
                  <a:schemeClr val="accent1"/>
                </a:solidFill>
                <a:latin typeface="Arial" pitchFamily="64" charset="-52"/>
                <a:ea typeface="ＭＳ Ｐゴシック" pitchFamily="64" charset="-128"/>
                <a:cs typeface="ＭＳ Ｐゴシック" pitchFamily="64" charset="-128"/>
              </a:defRPr>
            </a:lvl2pPr>
            <a:lvl3pPr algn="ctr" rtl="0" eaLnBrk="1" fontAlgn="base" hangingPunct="1">
              <a:spcBef>
                <a:spcPct val="0"/>
              </a:spcBef>
              <a:spcAft>
                <a:spcPct val="0"/>
              </a:spcAft>
              <a:defRPr sz="3600">
                <a:solidFill>
                  <a:schemeClr val="accent1"/>
                </a:solidFill>
                <a:latin typeface="Arial" pitchFamily="64" charset="-52"/>
                <a:ea typeface="ＭＳ Ｐゴシック" pitchFamily="64" charset="-128"/>
                <a:cs typeface="ＭＳ Ｐゴシック" pitchFamily="64" charset="-128"/>
              </a:defRPr>
            </a:lvl3pPr>
            <a:lvl4pPr algn="ctr" rtl="0" eaLnBrk="1" fontAlgn="base" hangingPunct="1">
              <a:spcBef>
                <a:spcPct val="0"/>
              </a:spcBef>
              <a:spcAft>
                <a:spcPct val="0"/>
              </a:spcAft>
              <a:defRPr sz="3600">
                <a:solidFill>
                  <a:schemeClr val="accent1"/>
                </a:solidFill>
                <a:latin typeface="Arial" pitchFamily="64" charset="-52"/>
                <a:ea typeface="ＭＳ Ｐゴシック" pitchFamily="64" charset="-128"/>
                <a:cs typeface="ＭＳ Ｐゴシック" pitchFamily="64" charset="-128"/>
              </a:defRPr>
            </a:lvl4pPr>
            <a:lvl5pPr algn="ctr" rtl="0" eaLnBrk="1" fontAlgn="base" hangingPunct="1">
              <a:spcBef>
                <a:spcPct val="0"/>
              </a:spcBef>
              <a:spcAft>
                <a:spcPct val="0"/>
              </a:spcAft>
              <a:defRPr sz="3600">
                <a:solidFill>
                  <a:schemeClr val="accent1"/>
                </a:solidFill>
                <a:latin typeface="Arial" pitchFamily="64" charset="-52"/>
                <a:ea typeface="ＭＳ Ｐゴシック" pitchFamily="64" charset="-128"/>
                <a:cs typeface="ＭＳ Ｐゴシック" pitchFamily="64" charset="-128"/>
              </a:defRPr>
            </a:lvl5pPr>
            <a:lvl6pPr marL="457200" algn="ctr" rtl="0" eaLnBrk="1" fontAlgn="base" hangingPunct="1">
              <a:spcBef>
                <a:spcPct val="0"/>
              </a:spcBef>
              <a:spcAft>
                <a:spcPct val="0"/>
              </a:spcAft>
              <a:defRPr sz="4400">
                <a:solidFill>
                  <a:schemeClr val="accent1"/>
                </a:solidFill>
                <a:latin typeface="Arial" pitchFamily="64" charset="-52"/>
                <a:ea typeface="ＭＳ Ｐゴシック" pitchFamily="64" charset="-128"/>
                <a:cs typeface="ＭＳ Ｐゴシック" pitchFamily="64" charset="-128"/>
              </a:defRPr>
            </a:lvl6pPr>
            <a:lvl7pPr marL="914400" algn="ctr" rtl="0" eaLnBrk="1" fontAlgn="base" hangingPunct="1">
              <a:spcBef>
                <a:spcPct val="0"/>
              </a:spcBef>
              <a:spcAft>
                <a:spcPct val="0"/>
              </a:spcAft>
              <a:defRPr sz="4400">
                <a:solidFill>
                  <a:schemeClr val="accent1"/>
                </a:solidFill>
                <a:latin typeface="Arial" pitchFamily="64" charset="-52"/>
                <a:ea typeface="ＭＳ Ｐゴシック" pitchFamily="64" charset="-128"/>
                <a:cs typeface="ＭＳ Ｐゴシック" pitchFamily="64" charset="-128"/>
              </a:defRPr>
            </a:lvl7pPr>
            <a:lvl8pPr marL="1371600" algn="ctr" rtl="0" eaLnBrk="1" fontAlgn="base" hangingPunct="1">
              <a:spcBef>
                <a:spcPct val="0"/>
              </a:spcBef>
              <a:spcAft>
                <a:spcPct val="0"/>
              </a:spcAft>
              <a:defRPr sz="4400">
                <a:solidFill>
                  <a:schemeClr val="accent1"/>
                </a:solidFill>
                <a:latin typeface="Arial" pitchFamily="64" charset="-52"/>
                <a:ea typeface="ＭＳ Ｐゴシック" pitchFamily="64" charset="-128"/>
                <a:cs typeface="ＭＳ Ｐゴシック" pitchFamily="64" charset="-128"/>
              </a:defRPr>
            </a:lvl8pPr>
            <a:lvl9pPr marL="1828800" algn="ctr" rtl="0" eaLnBrk="1" fontAlgn="base" hangingPunct="1">
              <a:spcBef>
                <a:spcPct val="0"/>
              </a:spcBef>
              <a:spcAft>
                <a:spcPct val="0"/>
              </a:spcAft>
              <a:defRPr sz="4400">
                <a:solidFill>
                  <a:schemeClr val="accent1"/>
                </a:solidFill>
                <a:latin typeface="Arial" pitchFamily="64" charset="-52"/>
                <a:ea typeface="ＭＳ Ｐゴシック" pitchFamily="64" charset="-128"/>
                <a:cs typeface="ＭＳ Ｐゴシック" pitchFamily="64" charset="-128"/>
              </a:defRPr>
            </a:lvl9pPr>
          </a:lstStyle>
          <a:p>
            <a:r>
              <a:rPr lang="en-US" dirty="0" smtClean="0">
                <a:solidFill>
                  <a:schemeClr val="accent2">
                    <a:lumMod val="25000"/>
                  </a:schemeClr>
                </a:solidFill>
              </a:rPr>
              <a:t>Asian citrus </a:t>
            </a:r>
            <a:r>
              <a:rPr lang="en-US" dirty="0" err="1" smtClean="0">
                <a:solidFill>
                  <a:schemeClr val="accent2">
                    <a:lumMod val="25000"/>
                  </a:schemeClr>
                </a:solidFill>
              </a:rPr>
              <a:t>psyllid</a:t>
            </a:r>
            <a:r>
              <a:rPr lang="en-US" dirty="0" smtClean="0">
                <a:solidFill>
                  <a:schemeClr val="accent2">
                    <a:lumMod val="25000"/>
                  </a:schemeClr>
                </a:solidFill>
              </a:rPr>
              <a:t> / </a:t>
            </a:r>
            <a:r>
              <a:rPr lang="en-US" dirty="0" err="1" smtClean="0">
                <a:solidFill>
                  <a:schemeClr val="accent2">
                    <a:lumMod val="25000"/>
                  </a:schemeClr>
                </a:solidFill>
              </a:rPr>
              <a:t>huanglongbing</a:t>
            </a:r>
            <a:r>
              <a:rPr lang="en-US" dirty="0" smtClean="0">
                <a:solidFill>
                  <a:schemeClr val="accent2">
                    <a:lumMod val="25000"/>
                  </a:schemeClr>
                </a:solidFill>
              </a:rPr>
              <a:t>: prevention</a:t>
            </a:r>
            <a:endParaRPr lang="en-US" dirty="0">
              <a:solidFill>
                <a:schemeClr val="accent2">
                  <a:lumMod val="25000"/>
                </a:schemeClr>
              </a:solidFill>
            </a:endParaRPr>
          </a:p>
        </p:txBody>
      </p:sp>
    </p:spTree>
    <p:extLst>
      <p:ext uri="{BB962C8B-B14F-4D97-AF65-F5344CB8AC3E}">
        <p14:creationId xmlns:p14="http://schemas.microsoft.com/office/powerpoint/2010/main" val="2212363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Content Placeholder 21" descr="Statewide with CDFA finds by year 031210.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835150" y="1295400"/>
            <a:ext cx="7308850" cy="5562600"/>
          </a:xfrm>
        </p:spPr>
      </p:pic>
      <p:sp>
        <p:nvSpPr>
          <p:cNvPr id="28676" name="Text Box 6"/>
          <p:cNvSpPr txBox="1">
            <a:spLocks noChangeArrowheads="1"/>
          </p:cNvSpPr>
          <p:nvPr/>
        </p:nvSpPr>
        <p:spPr bwMode="auto">
          <a:xfrm>
            <a:off x="36513" y="3213100"/>
            <a:ext cx="19431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128"/>
              </a:defRPr>
            </a:lvl1pPr>
            <a:lvl2pPr marL="742950" indent="-285750">
              <a:defRPr sz="2400" b="1">
                <a:solidFill>
                  <a:schemeClr val="tx1"/>
                </a:solidFill>
                <a:latin typeface="Arial" charset="0"/>
                <a:ea typeface="ＭＳ Ｐゴシック" charset="-128"/>
              </a:defRPr>
            </a:lvl2pPr>
            <a:lvl3pPr marL="1143000" indent="-228600">
              <a:defRPr sz="2400" b="1">
                <a:solidFill>
                  <a:schemeClr val="tx1"/>
                </a:solidFill>
                <a:latin typeface="Arial" charset="0"/>
                <a:ea typeface="ＭＳ Ｐゴシック" charset="-128"/>
              </a:defRPr>
            </a:lvl3pPr>
            <a:lvl4pPr marL="1600200" indent="-228600">
              <a:defRPr sz="2400" b="1">
                <a:solidFill>
                  <a:schemeClr val="tx1"/>
                </a:solidFill>
                <a:latin typeface="Arial" charset="0"/>
                <a:ea typeface="ＭＳ Ｐゴシック" charset="-128"/>
              </a:defRPr>
            </a:lvl4pPr>
            <a:lvl5pPr marL="2057400" indent="-22860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r>
              <a:rPr lang="en-US" dirty="0">
                <a:solidFill>
                  <a:srgbClr val="FFEEB1"/>
                </a:solidFill>
              </a:rPr>
              <a:t>Detect the insect</a:t>
            </a:r>
          </a:p>
        </p:txBody>
      </p:sp>
      <p:sp>
        <p:nvSpPr>
          <p:cNvPr id="5" name="Title 1"/>
          <p:cNvSpPr txBox="1">
            <a:spLocks/>
          </p:cNvSpPr>
          <p:nvPr/>
        </p:nvSpPr>
        <p:spPr>
          <a:xfrm>
            <a:off x="685800" y="152400"/>
            <a:ext cx="7772400" cy="1143000"/>
          </a:xfrm>
          <a:prstGeom prst="rect">
            <a:avLst/>
          </a:prstGeom>
        </p:spPr>
        <p:txBody>
          <a:bodyPr/>
          <a:lstStyle>
            <a:lvl1pPr algn="ctr" rtl="0" eaLnBrk="1" fontAlgn="base" hangingPunct="1">
              <a:spcBef>
                <a:spcPct val="0"/>
              </a:spcBef>
              <a:spcAft>
                <a:spcPct val="0"/>
              </a:spcAft>
              <a:defRPr sz="3600">
                <a:solidFill>
                  <a:schemeClr val="accent1"/>
                </a:solidFill>
                <a:latin typeface="+mj-lt"/>
                <a:ea typeface="+mj-ea"/>
                <a:cs typeface="+mj-cs"/>
              </a:defRPr>
            </a:lvl1pPr>
            <a:lvl2pPr algn="ctr" rtl="0" eaLnBrk="1" fontAlgn="base" hangingPunct="1">
              <a:spcBef>
                <a:spcPct val="0"/>
              </a:spcBef>
              <a:spcAft>
                <a:spcPct val="0"/>
              </a:spcAft>
              <a:defRPr sz="3600">
                <a:solidFill>
                  <a:schemeClr val="accent1"/>
                </a:solidFill>
                <a:latin typeface="Arial" pitchFamily="64" charset="-52"/>
                <a:ea typeface="ＭＳ Ｐゴシック" pitchFamily="64" charset="-128"/>
                <a:cs typeface="ＭＳ Ｐゴシック" pitchFamily="64" charset="-128"/>
              </a:defRPr>
            </a:lvl2pPr>
            <a:lvl3pPr algn="ctr" rtl="0" eaLnBrk="1" fontAlgn="base" hangingPunct="1">
              <a:spcBef>
                <a:spcPct val="0"/>
              </a:spcBef>
              <a:spcAft>
                <a:spcPct val="0"/>
              </a:spcAft>
              <a:defRPr sz="3600">
                <a:solidFill>
                  <a:schemeClr val="accent1"/>
                </a:solidFill>
                <a:latin typeface="Arial" pitchFamily="64" charset="-52"/>
                <a:ea typeface="ＭＳ Ｐゴシック" pitchFamily="64" charset="-128"/>
                <a:cs typeface="ＭＳ Ｐゴシック" pitchFamily="64" charset="-128"/>
              </a:defRPr>
            </a:lvl3pPr>
            <a:lvl4pPr algn="ctr" rtl="0" eaLnBrk="1" fontAlgn="base" hangingPunct="1">
              <a:spcBef>
                <a:spcPct val="0"/>
              </a:spcBef>
              <a:spcAft>
                <a:spcPct val="0"/>
              </a:spcAft>
              <a:defRPr sz="3600">
                <a:solidFill>
                  <a:schemeClr val="accent1"/>
                </a:solidFill>
                <a:latin typeface="Arial" pitchFamily="64" charset="-52"/>
                <a:ea typeface="ＭＳ Ｐゴシック" pitchFamily="64" charset="-128"/>
                <a:cs typeface="ＭＳ Ｐゴシック" pitchFamily="64" charset="-128"/>
              </a:defRPr>
            </a:lvl4pPr>
            <a:lvl5pPr algn="ctr" rtl="0" eaLnBrk="1" fontAlgn="base" hangingPunct="1">
              <a:spcBef>
                <a:spcPct val="0"/>
              </a:spcBef>
              <a:spcAft>
                <a:spcPct val="0"/>
              </a:spcAft>
              <a:defRPr sz="3600">
                <a:solidFill>
                  <a:schemeClr val="accent1"/>
                </a:solidFill>
                <a:latin typeface="Arial" pitchFamily="64" charset="-52"/>
                <a:ea typeface="ＭＳ Ｐゴシック" pitchFamily="64" charset="-128"/>
                <a:cs typeface="ＭＳ Ｐゴシック" pitchFamily="64" charset="-128"/>
              </a:defRPr>
            </a:lvl5pPr>
            <a:lvl6pPr marL="457200" algn="ctr" rtl="0" eaLnBrk="1" fontAlgn="base" hangingPunct="1">
              <a:spcBef>
                <a:spcPct val="0"/>
              </a:spcBef>
              <a:spcAft>
                <a:spcPct val="0"/>
              </a:spcAft>
              <a:defRPr sz="4400">
                <a:solidFill>
                  <a:schemeClr val="accent1"/>
                </a:solidFill>
                <a:latin typeface="Arial" pitchFamily="64" charset="-52"/>
                <a:ea typeface="ＭＳ Ｐゴシック" pitchFamily="64" charset="-128"/>
                <a:cs typeface="ＭＳ Ｐゴシック" pitchFamily="64" charset="-128"/>
              </a:defRPr>
            </a:lvl6pPr>
            <a:lvl7pPr marL="914400" algn="ctr" rtl="0" eaLnBrk="1" fontAlgn="base" hangingPunct="1">
              <a:spcBef>
                <a:spcPct val="0"/>
              </a:spcBef>
              <a:spcAft>
                <a:spcPct val="0"/>
              </a:spcAft>
              <a:defRPr sz="4400">
                <a:solidFill>
                  <a:schemeClr val="accent1"/>
                </a:solidFill>
                <a:latin typeface="Arial" pitchFamily="64" charset="-52"/>
                <a:ea typeface="ＭＳ Ｐゴシック" pitchFamily="64" charset="-128"/>
                <a:cs typeface="ＭＳ Ｐゴシック" pitchFamily="64" charset="-128"/>
              </a:defRPr>
            </a:lvl7pPr>
            <a:lvl8pPr marL="1371600" algn="ctr" rtl="0" eaLnBrk="1" fontAlgn="base" hangingPunct="1">
              <a:spcBef>
                <a:spcPct val="0"/>
              </a:spcBef>
              <a:spcAft>
                <a:spcPct val="0"/>
              </a:spcAft>
              <a:defRPr sz="4400">
                <a:solidFill>
                  <a:schemeClr val="accent1"/>
                </a:solidFill>
                <a:latin typeface="Arial" pitchFamily="64" charset="-52"/>
                <a:ea typeface="ＭＳ Ｐゴシック" pitchFamily="64" charset="-128"/>
                <a:cs typeface="ＭＳ Ｐゴシック" pitchFamily="64" charset="-128"/>
              </a:defRPr>
            </a:lvl8pPr>
            <a:lvl9pPr marL="1828800" algn="ctr" rtl="0" eaLnBrk="1" fontAlgn="base" hangingPunct="1">
              <a:spcBef>
                <a:spcPct val="0"/>
              </a:spcBef>
              <a:spcAft>
                <a:spcPct val="0"/>
              </a:spcAft>
              <a:defRPr sz="4400">
                <a:solidFill>
                  <a:schemeClr val="accent1"/>
                </a:solidFill>
                <a:latin typeface="Arial" pitchFamily="64" charset="-52"/>
                <a:ea typeface="ＭＳ Ｐゴシック" pitchFamily="64" charset="-128"/>
                <a:cs typeface="ＭＳ Ｐゴシック" pitchFamily="64" charset="-128"/>
              </a:defRPr>
            </a:lvl9pPr>
          </a:lstStyle>
          <a:p>
            <a:r>
              <a:rPr lang="en-US" dirty="0" smtClean="0"/>
              <a:t>Asian citrus </a:t>
            </a:r>
            <a:r>
              <a:rPr lang="en-US" dirty="0" err="1" smtClean="0"/>
              <a:t>psyllid</a:t>
            </a:r>
            <a:r>
              <a:rPr lang="en-US" dirty="0" smtClean="0"/>
              <a:t> / </a:t>
            </a:r>
            <a:r>
              <a:rPr lang="en-US" dirty="0" err="1" smtClean="0"/>
              <a:t>huanglongbing</a:t>
            </a:r>
            <a:r>
              <a:rPr lang="en-US" dirty="0" smtClean="0"/>
              <a:t>: monitoring</a:t>
            </a:r>
            <a:endParaRPr lang="en-US" dirty="0"/>
          </a:p>
        </p:txBody>
      </p:sp>
    </p:spTree>
    <p:extLst>
      <p:ext uri="{BB962C8B-B14F-4D97-AF65-F5344CB8AC3E}">
        <p14:creationId xmlns:p14="http://schemas.microsoft.com/office/powerpoint/2010/main" val="29514551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822" t="9011" r="13440"/>
          <a:stretch/>
        </p:blipFill>
        <p:spPr bwMode="auto">
          <a:xfrm>
            <a:off x="30480" y="30480"/>
            <a:ext cx="9113520" cy="6751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6826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latin typeface="Times New Roman" pitchFamily="18" charset="0"/>
                <a:cs typeface="Times New Roman" pitchFamily="18" charset="0"/>
              </a:rPr>
              <a:t>Outline of presentation</a:t>
            </a:r>
            <a:endParaRPr lang="en-US" sz="4400" b="1" dirty="0">
              <a:latin typeface="Times New Roman" pitchFamily="18" charset="0"/>
              <a:cs typeface="Times New Roman" pitchFamily="18" charset="0"/>
            </a:endParaRPr>
          </a:p>
        </p:txBody>
      </p:sp>
      <p:sp>
        <p:nvSpPr>
          <p:cNvPr id="3" name="Content Placeholder 2"/>
          <p:cNvSpPr>
            <a:spLocks noGrp="1"/>
          </p:cNvSpPr>
          <p:nvPr>
            <p:ph idx="1"/>
          </p:nvPr>
        </p:nvSpPr>
        <p:spPr>
          <a:xfrm>
            <a:off x="609600" y="1371600"/>
            <a:ext cx="8534400" cy="4953000"/>
          </a:xfrm>
        </p:spPr>
        <p:txBody>
          <a:bodyPr/>
          <a:lstStyle/>
          <a:p>
            <a:r>
              <a:rPr lang="en-US" sz="3600" dirty="0" smtClean="0">
                <a:solidFill>
                  <a:srgbClr val="00B050"/>
                </a:solidFill>
                <a:latin typeface="Times New Roman" pitchFamily="18" charset="0"/>
                <a:cs typeface="Times New Roman" pitchFamily="18" charset="0"/>
              </a:rPr>
              <a:t>The what, why, where and who of IPM</a:t>
            </a:r>
          </a:p>
          <a:p>
            <a:r>
              <a:rPr lang="en-US" sz="3600" dirty="0" smtClean="0">
                <a:latin typeface="Times New Roman" pitchFamily="18" charset="0"/>
                <a:cs typeface="Times New Roman" pitchFamily="18" charset="0"/>
              </a:rPr>
              <a:t>Central tenets of IPM</a:t>
            </a:r>
          </a:p>
          <a:p>
            <a:r>
              <a:rPr lang="en-US" sz="3600" dirty="0" smtClean="0">
                <a:solidFill>
                  <a:srgbClr val="00B050"/>
                </a:solidFill>
                <a:latin typeface="Times New Roman" pitchFamily="18" charset="0"/>
                <a:cs typeface="Times New Roman" pitchFamily="18" charset="0"/>
              </a:rPr>
              <a:t>Urban case studies</a:t>
            </a:r>
          </a:p>
          <a:p>
            <a:pPr lvl="1"/>
            <a:r>
              <a:rPr lang="en-US" sz="3200" dirty="0" smtClean="0">
                <a:latin typeface="Times New Roman" pitchFamily="18" charset="0"/>
                <a:cs typeface="Times New Roman" pitchFamily="18" charset="0"/>
              </a:rPr>
              <a:t>Invasive species</a:t>
            </a:r>
          </a:p>
          <a:p>
            <a:pPr lvl="1"/>
            <a:r>
              <a:rPr lang="en-US" sz="3200" dirty="0" smtClean="0">
                <a:solidFill>
                  <a:srgbClr val="00B050"/>
                </a:solidFill>
                <a:latin typeface="Times New Roman" pitchFamily="18" charset="0"/>
                <a:cs typeface="Times New Roman" pitchFamily="18" charset="0"/>
              </a:rPr>
              <a:t>IPM for urban ants</a:t>
            </a:r>
          </a:p>
          <a:p>
            <a:pPr lvl="1"/>
            <a:r>
              <a:rPr lang="en-US" sz="3200" dirty="0" smtClean="0">
                <a:latin typeface="Times New Roman" pitchFamily="18" charset="0"/>
                <a:cs typeface="Times New Roman" pitchFamily="18" charset="0"/>
              </a:rPr>
              <a:t>IPM for white grubs</a:t>
            </a:r>
          </a:p>
          <a:p>
            <a:pPr lvl="1"/>
            <a:r>
              <a:rPr lang="en-US" sz="3200" dirty="0" smtClean="0">
                <a:solidFill>
                  <a:srgbClr val="00B050"/>
                </a:solidFill>
                <a:latin typeface="Times New Roman" pitchFamily="18" charset="0"/>
                <a:cs typeface="Times New Roman" pitchFamily="18" charset="0"/>
              </a:rPr>
              <a:t>Iron-based herbicides</a:t>
            </a:r>
          </a:p>
          <a:p>
            <a:r>
              <a:rPr lang="en-US" sz="3600" dirty="0" smtClean="0">
                <a:latin typeface="Times New Roman" pitchFamily="18" charset="0"/>
                <a:cs typeface="Times New Roman" pitchFamily="18" charset="0"/>
              </a:rPr>
              <a:t>UCCE and UC IPM resources</a:t>
            </a:r>
          </a:p>
          <a:p>
            <a:pPr lvl="1"/>
            <a:endParaRPr lang="en-US" sz="3200" dirty="0" smtClean="0">
              <a:latin typeface="Times New Roman" pitchFamily="18" charset="0"/>
              <a:cs typeface="Times New Roman" pitchFamily="18" charset="0"/>
            </a:endParaRPr>
          </a:p>
          <a:p>
            <a:pPr lvl="1"/>
            <a:endParaRPr lang="en-US" sz="3200" dirty="0" smtClean="0">
              <a:latin typeface="Times New Roman" pitchFamily="18" charset="0"/>
              <a:cs typeface="Times New Roman" pitchFamily="18" charset="0"/>
            </a:endParaRPr>
          </a:p>
        </p:txBody>
      </p:sp>
      <p:pic>
        <p:nvPicPr>
          <p:cNvPr id="4" name="Picture 7" descr="IPMwht no border 2.pd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5800" y="6248400"/>
            <a:ext cx="5842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03256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dirty="0" err="1" smtClean="0"/>
              <a:t>Polyphagous</a:t>
            </a:r>
            <a:r>
              <a:rPr lang="en-US" dirty="0" smtClean="0"/>
              <a:t> shot hole borer / </a:t>
            </a:r>
            <a:r>
              <a:rPr lang="en-US" i="1" dirty="0" err="1" smtClean="0"/>
              <a:t>Fusarium</a:t>
            </a:r>
            <a:r>
              <a:rPr lang="en-US" i="1" dirty="0" smtClean="0"/>
              <a:t> </a:t>
            </a:r>
            <a:r>
              <a:rPr lang="en-US" dirty="0" smtClean="0"/>
              <a:t>dieback:</a:t>
            </a:r>
            <a:br>
              <a:rPr lang="en-US" dirty="0" smtClean="0"/>
            </a:br>
            <a:r>
              <a:rPr lang="en-US" dirty="0" smtClean="0"/>
              <a:t>education</a:t>
            </a:r>
            <a:endParaRPr lang="en-US" i="1" dirty="0"/>
          </a:p>
        </p:txBody>
      </p:sp>
      <p:sp>
        <p:nvSpPr>
          <p:cNvPr id="3" name="Text Placeholder 2"/>
          <p:cNvSpPr>
            <a:spLocks noGrp="1"/>
          </p:cNvSpPr>
          <p:nvPr>
            <p:ph type="body" sz="half" idx="1"/>
          </p:nvPr>
        </p:nvSpPr>
        <p:spPr>
          <a:xfrm>
            <a:off x="685800" y="1828800"/>
            <a:ext cx="7772400" cy="4114800"/>
          </a:xfrm>
        </p:spPr>
        <p:txBody>
          <a:bodyPr/>
          <a:lstStyle/>
          <a:p>
            <a:r>
              <a:rPr lang="en-US" dirty="0" smtClean="0"/>
              <a:t>PSHB: exotic invasive bark beetle detected in southern CA 2012</a:t>
            </a:r>
          </a:p>
          <a:p>
            <a:r>
              <a:rPr lang="en-US" dirty="0" smtClean="0"/>
              <a:t>FDB: fungal </a:t>
            </a:r>
            <a:r>
              <a:rPr lang="en-US" dirty="0" err="1" smtClean="0"/>
              <a:t>symbiont</a:t>
            </a:r>
            <a:r>
              <a:rPr lang="en-US" dirty="0" smtClean="0"/>
              <a:t> causing stress and dieback in suitable host trees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3800" y="4000500"/>
            <a:ext cx="3810000" cy="28575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57650"/>
            <a:ext cx="3733800" cy="2800350"/>
          </a:xfrm>
          <a:prstGeom prst="rect">
            <a:avLst/>
          </a:prstGeom>
        </p:spPr>
      </p:pic>
    </p:spTree>
    <p:extLst>
      <p:ext uri="{BB962C8B-B14F-4D97-AF65-F5344CB8AC3E}">
        <p14:creationId xmlns:p14="http://schemas.microsoft.com/office/powerpoint/2010/main" val="37912581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3" y="295275"/>
            <a:ext cx="8562975" cy="626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8911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500" y="421614"/>
            <a:ext cx="7236900" cy="5979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85106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76200"/>
            <a:ext cx="4684059"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73931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Pathosystem</a:t>
            </a:r>
            <a:r>
              <a:rPr lang="en-US" dirty="0" smtClean="0"/>
              <a:t> ecology</a:t>
            </a:r>
            <a:endParaRPr lang="en-US" dirty="0"/>
          </a:p>
        </p:txBody>
      </p:sp>
      <p:sp>
        <p:nvSpPr>
          <p:cNvPr id="3" name="Text Placeholder 2"/>
          <p:cNvSpPr>
            <a:spLocks noGrp="1"/>
          </p:cNvSpPr>
          <p:nvPr>
            <p:ph type="body" sz="half" idx="1"/>
          </p:nvPr>
        </p:nvSpPr>
        <p:spPr/>
        <p:txBody>
          <a:bodyPr/>
          <a:lstStyle/>
          <a:p>
            <a:r>
              <a:rPr lang="en-US" sz="2800" dirty="0" smtClean="0"/>
              <a:t>PSHB female bores into tree</a:t>
            </a:r>
          </a:p>
          <a:p>
            <a:r>
              <a:rPr lang="en-US" sz="2800" dirty="0" smtClean="0"/>
              <a:t>Gallery infected by fungus from mouthparts</a:t>
            </a:r>
          </a:p>
          <a:p>
            <a:r>
              <a:rPr lang="en-US" sz="2800" dirty="0" smtClean="0"/>
              <a:t>PSHB lays eggs along gallery</a:t>
            </a:r>
          </a:p>
          <a:p>
            <a:r>
              <a:rPr lang="en-US" sz="2800" dirty="0" smtClean="0"/>
              <a:t>Fungus grows along gallery, may invade sound wood, leading to FDB symptoms</a:t>
            </a:r>
          </a:p>
          <a:p>
            <a:r>
              <a:rPr lang="en-US" sz="2800" dirty="0" smtClean="0"/>
              <a:t>PSHB larvae eat fungus</a:t>
            </a:r>
          </a:p>
          <a:p>
            <a:r>
              <a:rPr lang="en-US" sz="2800" dirty="0" smtClean="0"/>
              <a:t>PSHB </a:t>
            </a:r>
            <a:r>
              <a:rPr lang="en-US" sz="2800" dirty="0" err="1" smtClean="0"/>
              <a:t>metamophose</a:t>
            </a:r>
            <a:r>
              <a:rPr lang="en-US" sz="2800" dirty="0" smtClean="0"/>
              <a:t>, mate in gallery, emerge as infective adults</a:t>
            </a:r>
            <a:endParaRPr lang="en-US" sz="2800" dirty="0"/>
          </a:p>
        </p:txBody>
      </p:sp>
    </p:spTree>
    <p:extLst>
      <p:ext uri="{BB962C8B-B14F-4D97-AF65-F5344CB8AC3E}">
        <p14:creationId xmlns:p14="http://schemas.microsoft.com/office/powerpoint/2010/main" val="1358160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52400"/>
            <a:ext cx="6829424" cy="6558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37826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Partial host list</a:t>
            </a:r>
            <a:endParaRPr lang="en-US" dirty="0"/>
          </a:p>
        </p:txBody>
      </p:sp>
      <p:sp>
        <p:nvSpPr>
          <p:cNvPr id="3" name="Text Placeholder 2"/>
          <p:cNvSpPr>
            <a:spLocks noGrp="1"/>
          </p:cNvSpPr>
          <p:nvPr>
            <p:ph type="body" sz="half" idx="1"/>
          </p:nvPr>
        </p:nvSpPr>
        <p:spPr/>
        <p:txBody>
          <a:bodyPr/>
          <a:lstStyle/>
          <a:p>
            <a:r>
              <a:rPr lang="en-US" dirty="0" smtClean="0"/>
              <a:t>Beetle ‘tries out’ many landscape species: 52 spp. </a:t>
            </a:r>
            <a:r>
              <a:rPr lang="en-US" dirty="0"/>
              <a:t>i</a:t>
            </a:r>
            <a:r>
              <a:rPr lang="en-US" dirty="0" smtClean="0"/>
              <a:t>n southern CA</a:t>
            </a:r>
          </a:p>
          <a:p>
            <a:pPr lvl="1"/>
            <a:r>
              <a:rPr lang="en-US" dirty="0" smtClean="0"/>
              <a:t>Beetle is repelled, no infection: 20 spp.</a:t>
            </a:r>
          </a:p>
          <a:p>
            <a:pPr lvl="1"/>
            <a:r>
              <a:rPr lang="en-US" dirty="0" smtClean="0"/>
              <a:t>No PSHB larvae, tree infected: 29 spp.</a:t>
            </a:r>
          </a:p>
          <a:p>
            <a:pPr lvl="1"/>
            <a:r>
              <a:rPr lang="en-US" dirty="0" smtClean="0"/>
              <a:t>PSHB reproduction and tree infected:</a:t>
            </a:r>
          </a:p>
          <a:p>
            <a:pPr lvl="2"/>
            <a:r>
              <a:rPr lang="en-US" dirty="0" smtClean="0">
                <a:solidFill>
                  <a:srgbClr val="00B050"/>
                </a:solidFill>
              </a:rPr>
              <a:t>Avocado</a:t>
            </a:r>
          </a:p>
          <a:p>
            <a:pPr lvl="2"/>
            <a:r>
              <a:rPr lang="en-US" dirty="0" smtClean="0">
                <a:solidFill>
                  <a:srgbClr val="00B050"/>
                </a:solidFill>
              </a:rPr>
              <a:t>English oak</a:t>
            </a:r>
          </a:p>
          <a:p>
            <a:pPr lvl="2"/>
            <a:r>
              <a:rPr lang="en-US" dirty="0" smtClean="0">
                <a:solidFill>
                  <a:srgbClr val="00B050"/>
                </a:solidFill>
              </a:rPr>
              <a:t>Coast live oak</a:t>
            </a:r>
          </a:p>
          <a:p>
            <a:pPr lvl="2"/>
            <a:r>
              <a:rPr lang="en-US" dirty="0" smtClean="0">
                <a:solidFill>
                  <a:srgbClr val="00B050"/>
                </a:solidFill>
              </a:rPr>
              <a:t>Box elder</a:t>
            </a:r>
          </a:p>
          <a:p>
            <a:pPr lvl="2"/>
            <a:r>
              <a:rPr lang="en-US" dirty="0" smtClean="0">
                <a:solidFill>
                  <a:srgbClr val="00B050"/>
                </a:solidFill>
              </a:rPr>
              <a:t>Castor oil (bean) plant</a:t>
            </a:r>
            <a:r>
              <a:rPr lang="en-US" dirty="0" smtClean="0"/>
              <a:t> </a:t>
            </a:r>
            <a:endParaRPr lang="en-US" dirty="0"/>
          </a:p>
        </p:txBody>
      </p:sp>
    </p:spTree>
    <p:extLst>
      <p:ext uri="{BB962C8B-B14F-4D97-AF65-F5344CB8AC3E}">
        <p14:creationId xmlns:p14="http://schemas.microsoft.com/office/powerpoint/2010/main" val="21658740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562528"/>
            <a:ext cx="4124325" cy="2714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3235679"/>
            <a:ext cx="4124325" cy="2714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295400"/>
            <a:ext cx="4838700" cy="4274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343400" y="5715000"/>
            <a:ext cx="4762500" cy="523220"/>
          </a:xfrm>
          <a:prstGeom prst="rect">
            <a:avLst/>
          </a:prstGeom>
          <a:noFill/>
        </p:spPr>
        <p:txBody>
          <a:bodyPr wrap="square" rtlCol="0">
            <a:spAutoFit/>
          </a:bodyPr>
          <a:lstStyle/>
          <a:p>
            <a:r>
              <a:rPr lang="en-US" sz="2800" dirty="0" smtClean="0">
                <a:solidFill>
                  <a:schemeClr val="accent1"/>
                </a:solidFill>
              </a:rPr>
              <a:t>English oak; </a:t>
            </a:r>
            <a:r>
              <a:rPr lang="en-US" sz="2800" i="1" dirty="0" err="1" smtClean="0">
                <a:solidFill>
                  <a:schemeClr val="accent1"/>
                </a:solidFill>
              </a:rPr>
              <a:t>Quercus</a:t>
            </a:r>
            <a:r>
              <a:rPr lang="en-US" sz="2800" i="1" dirty="0" smtClean="0">
                <a:solidFill>
                  <a:schemeClr val="accent1"/>
                </a:solidFill>
              </a:rPr>
              <a:t> </a:t>
            </a:r>
            <a:r>
              <a:rPr lang="en-US" sz="2800" i="1" dirty="0" err="1" smtClean="0">
                <a:solidFill>
                  <a:schemeClr val="accent1"/>
                </a:solidFill>
              </a:rPr>
              <a:t>robur</a:t>
            </a:r>
            <a:endParaRPr lang="en-US" sz="2800" dirty="0">
              <a:solidFill>
                <a:schemeClr val="accent1"/>
              </a:solidFill>
            </a:endParaRPr>
          </a:p>
        </p:txBody>
      </p:sp>
    </p:spTree>
    <p:extLst>
      <p:ext uri="{BB962C8B-B14F-4D97-AF65-F5344CB8AC3E}">
        <p14:creationId xmlns:p14="http://schemas.microsoft.com/office/powerpoint/2010/main" val="27082971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 y="538164"/>
            <a:ext cx="4238625" cy="2742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3276895"/>
            <a:ext cx="4238625" cy="2742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3400" y="1382122"/>
            <a:ext cx="4411169" cy="3266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648200" y="5181600"/>
            <a:ext cx="3886200" cy="954107"/>
          </a:xfrm>
          <a:prstGeom prst="rect">
            <a:avLst/>
          </a:prstGeom>
          <a:noFill/>
        </p:spPr>
        <p:txBody>
          <a:bodyPr wrap="square" rtlCol="0">
            <a:spAutoFit/>
          </a:bodyPr>
          <a:lstStyle/>
          <a:p>
            <a:r>
              <a:rPr lang="en-US" sz="2800" dirty="0" smtClean="0">
                <a:solidFill>
                  <a:schemeClr val="accent1"/>
                </a:solidFill>
              </a:rPr>
              <a:t>Coast live oak; </a:t>
            </a:r>
            <a:r>
              <a:rPr lang="en-US" sz="2800" i="1" dirty="0" err="1" smtClean="0">
                <a:solidFill>
                  <a:schemeClr val="accent1"/>
                </a:solidFill>
              </a:rPr>
              <a:t>Quercus</a:t>
            </a:r>
            <a:r>
              <a:rPr lang="en-US" sz="2800" i="1" dirty="0" smtClean="0">
                <a:solidFill>
                  <a:schemeClr val="accent1"/>
                </a:solidFill>
              </a:rPr>
              <a:t> </a:t>
            </a:r>
            <a:r>
              <a:rPr lang="en-US" sz="2800" i="1" dirty="0" err="1" smtClean="0">
                <a:solidFill>
                  <a:schemeClr val="accent1"/>
                </a:solidFill>
              </a:rPr>
              <a:t>agrifolia</a:t>
            </a:r>
            <a:endParaRPr lang="en-US" sz="2800" dirty="0">
              <a:solidFill>
                <a:schemeClr val="accent1"/>
              </a:solidFill>
            </a:endParaRPr>
          </a:p>
        </p:txBody>
      </p:sp>
    </p:spTree>
    <p:extLst>
      <p:ext uri="{BB962C8B-B14F-4D97-AF65-F5344CB8AC3E}">
        <p14:creationId xmlns:p14="http://schemas.microsoft.com/office/powerpoint/2010/main" val="2057944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61950"/>
            <a:ext cx="4267200" cy="2841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205326"/>
            <a:ext cx="4267201" cy="2841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81000"/>
            <a:ext cx="4484914" cy="4605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648200" y="5181600"/>
            <a:ext cx="2514600" cy="954107"/>
          </a:xfrm>
          <a:prstGeom prst="rect">
            <a:avLst/>
          </a:prstGeom>
          <a:noFill/>
        </p:spPr>
        <p:txBody>
          <a:bodyPr wrap="square" rtlCol="0">
            <a:spAutoFit/>
          </a:bodyPr>
          <a:lstStyle/>
          <a:p>
            <a:r>
              <a:rPr lang="en-US" sz="2800" dirty="0" smtClean="0">
                <a:solidFill>
                  <a:schemeClr val="accent1"/>
                </a:solidFill>
              </a:rPr>
              <a:t>Box elder; </a:t>
            </a:r>
            <a:r>
              <a:rPr lang="en-US" sz="2800" i="1" dirty="0" smtClean="0">
                <a:solidFill>
                  <a:schemeClr val="accent1"/>
                </a:solidFill>
              </a:rPr>
              <a:t>Acer </a:t>
            </a:r>
            <a:r>
              <a:rPr lang="en-US" sz="2800" i="1" dirty="0" err="1" smtClean="0">
                <a:solidFill>
                  <a:schemeClr val="accent1"/>
                </a:solidFill>
              </a:rPr>
              <a:t>negundo</a:t>
            </a:r>
            <a:endParaRPr lang="en-US" sz="2800" dirty="0">
              <a:solidFill>
                <a:schemeClr val="accent1"/>
              </a:solidFill>
            </a:endParaRPr>
          </a:p>
        </p:txBody>
      </p:sp>
    </p:spTree>
    <p:extLst>
      <p:ext uri="{BB962C8B-B14F-4D97-AF65-F5344CB8AC3E}">
        <p14:creationId xmlns:p14="http://schemas.microsoft.com/office/powerpoint/2010/main" val="3909153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IPM</a:t>
            </a:r>
            <a:endParaRPr lang="en-US" dirty="0"/>
          </a:p>
        </p:txBody>
      </p:sp>
      <p:sp>
        <p:nvSpPr>
          <p:cNvPr id="3" name="Text Placeholder 2"/>
          <p:cNvSpPr>
            <a:spLocks noGrp="1"/>
          </p:cNvSpPr>
          <p:nvPr>
            <p:ph type="body" sz="half" idx="1"/>
          </p:nvPr>
        </p:nvSpPr>
        <p:spPr>
          <a:xfrm>
            <a:off x="685800" y="1600200"/>
            <a:ext cx="8229600" cy="4114800"/>
          </a:xfrm>
        </p:spPr>
        <p:txBody>
          <a:bodyPr/>
          <a:lstStyle/>
          <a:p>
            <a:r>
              <a:rPr lang="en-US" dirty="0" smtClean="0"/>
              <a:t>‘Supervised control’ 1949</a:t>
            </a:r>
          </a:p>
          <a:p>
            <a:pPr lvl="1"/>
            <a:r>
              <a:rPr lang="en-US" dirty="0" smtClean="0">
                <a:solidFill>
                  <a:srgbClr val="00B050"/>
                </a:solidFill>
              </a:rPr>
              <a:t>California agriculture / cotton belt producers</a:t>
            </a:r>
          </a:p>
          <a:p>
            <a:pPr lvl="2"/>
            <a:r>
              <a:rPr lang="en-US" dirty="0" smtClean="0"/>
              <a:t>Alfalfa, cotton</a:t>
            </a:r>
          </a:p>
          <a:p>
            <a:pPr lvl="1"/>
            <a:r>
              <a:rPr lang="en-US" dirty="0" smtClean="0">
                <a:solidFill>
                  <a:srgbClr val="00B050"/>
                </a:solidFill>
              </a:rPr>
              <a:t>Control ‘supervised’ by entomologists</a:t>
            </a:r>
          </a:p>
          <a:p>
            <a:pPr lvl="1"/>
            <a:r>
              <a:rPr lang="en-US" dirty="0" smtClean="0">
                <a:solidFill>
                  <a:srgbClr val="00B050"/>
                </a:solidFill>
              </a:rPr>
              <a:t>Applications made based on monitoring</a:t>
            </a:r>
          </a:p>
          <a:p>
            <a:pPr lvl="1"/>
            <a:r>
              <a:rPr lang="en-US" dirty="0" smtClean="0">
                <a:solidFill>
                  <a:srgbClr val="00B050"/>
                </a:solidFill>
              </a:rPr>
              <a:t>New alternative to calendar-based programs</a:t>
            </a:r>
            <a:endParaRPr lang="en-US" dirty="0">
              <a:solidFill>
                <a:srgbClr val="00B05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953000"/>
            <a:ext cx="7391400" cy="1881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71377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probable hosts</a:t>
            </a:r>
            <a:endParaRPr lang="en-US" dirty="0"/>
          </a:p>
        </p:txBody>
      </p:sp>
      <p:sp>
        <p:nvSpPr>
          <p:cNvPr id="3" name="Text Placeholder 2"/>
          <p:cNvSpPr>
            <a:spLocks noGrp="1"/>
          </p:cNvSpPr>
          <p:nvPr>
            <p:ph type="body" sz="half" idx="1"/>
          </p:nvPr>
        </p:nvSpPr>
        <p:spPr/>
        <p:txBody>
          <a:bodyPr/>
          <a:lstStyle/>
          <a:p>
            <a:r>
              <a:rPr lang="en-US" dirty="0" smtClean="0"/>
              <a:t>Big leaf maple; </a:t>
            </a:r>
            <a:r>
              <a:rPr lang="en-US" i="1" dirty="0" smtClean="0"/>
              <a:t>Acer </a:t>
            </a:r>
            <a:r>
              <a:rPr lang="en-US" i="1" dirty="0" err="1" smtClean="0"/>
              <a:t>macrophyllum</a:t>
            </a:r>
            <a:endParaRPr lang="en-US" i="1" dirty="0" smtClean="0"/>
          </a:p>
          <a:p>
            <a:r>
              <a:rPr lang="en-US" dirty="0" smtClean="0"/>
              <a:t>Silk tree; </a:t>
            </a:r>
            <a:r>
              <a:rPr lang="en-US" i="1" dirty="0" err="1" smtClean="0"/>
              <a:t>Albizia</a:t>
            </a:r>
            <a:r>
              <a:rPr lang="en-US" i="1" dirty="0" smtClean="0"/>
              <a:t> </a:t>
            </a:r>
            <a:r>
              <a:rPr lang="en-US" i="1" dirty="0" err="1" smtClean="0"/>
              <a:t>julibrissin</a:t>
            </a:r>
            <a:endParaRPr lang="en-US" i="1" dirty="0" smtClean="0"/>
          </a:p>
          <a:p>
            <a:r>
              <a:rPr lang="en-US" dirty="0" err="1"/>
              <a:t>S</a:t>
            </a:r>
            <a:r>
              <a:rPr lang="en-US" dirty="0" err="1" smtClean="0"/>
              <a:t>weetgum</a:t>
            </a:r>
            <a:r>
              <a:rPr lang="en-US" dirty="0" smtClean="0"/>
              <a:t>; </a:t>
            </a:r>
            <a:r>
              <a:rPr lang="en-US" i="1" dirty="0" smtClean="0"/>
              <a:t>Liquidambar </a:t>
            </a:r>
            <a:r>
              <a:rPr lang="en-US" dirty="0" smtClean="0"/>
              <a:t>spp.</a:t>
            </a:r>
          </a:p>
          <a:p>
            <a:r>
              <a:rPr lang="en-US" dirty="0" smtClean="0"/>
              <a:t>Sycamore / plane trees; </a:t>
            </a:r>
            <a:r>
              <a:rPr lang="en-US" i="1" dirty="0" err="1" smtClean="0"/>
              <a:t>Platanus</a:t>
            </a:r>
            <a:r>
              <a:rPr lang="en-US" i="1" dirty="0" smtClean="0"/>
              <a:t> </a:t>
            </a:r>
            <a:r>
              <a:rPr lang="en-US" dirty="0" smtClean="0"/>
              <a:t>spp.</a:t>
            </a:r>
          </a:p>
          <a:p>
            <a:r>
              <a:rPr lang="en-US" i="1" dirty="0" err="1" smtClean="0"/>
              <a:t>Erythrina</a:t>
            </a:r>
            <a:r>
              <a:rPr lang="en-US" i="1" dirty="0" smtClean="0"/>
              <a:t> </a:t>
            </a:r>
            <a:r>
              <a:rPr lang="en-US" dirty="0" smtClean="0"/>
              <a:t>spp.</a:t>
            </a:r>
          </a:p>
          <a:p>
            <a:r>
              <a:rPr lang="en-US" i="1" dirty="0" err="1" smtClean="0"/>
              <a:t>Cercidium</a:t>
            </a:r>
            <a:r>
              <a:rPr lang="en-US" i="1" dirty="0" smtClean="0"/>
              <a:t> </a:t>
            </a:r>
            <a:r>
              <a:rPr lang="en-US" dirty="0" smtClean="0"/>
              <a:t>spp. </a:t>
            </a:r>
            <a:endParaRPr lang="en-US" dirty="0"/>
          </a:p>
        </p:txBody>
      </p:sp>
    </p:spTree>
    <p:extLst>
      <p:ext uri="{BB962C8B-B14F-4D97-AF65-F5344CB8AC3E}">
        <p14:creationId xmlns:p14="http://schemas.microsoft.com/office/powerpoint/2010/main" val="27971301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distribution</a:t>
            </a:r>
            <a:endParaRPr lang="en-US" dirty="0"/>
          </a:p>
        </p:txBody>
      </p:sp>
      <p:pic>
        <p:nvPicPr>
          <p:cNvPr id="10242" name="Picture 2" descr="C:\Users\Andrew\Desktop\FD-PSHB 10.01.20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1004585"/>
            <a:ext cx="5257800" cy="5701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2957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IPMwht no border 2.pd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5800" y="6248400"/>
            <a:ext cx="5842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p:cNvSpPr>
            <a:spLocks noChangeArrowheads="1"/>
          </p:cNvSpPr>
          <p:nvPr/>
        </p:nvSpPr>
        <p:spPr bwMode="auto">
          <a:xfrm>
            <a:off x="685800" y="1523999"/>
            <a:ext cx="7772400" cy="4539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spcBef>
                <a:spcPct val="20000"/>
              </a:spcBef>
              <a:buFontTx/>
              <a:buChar char="•"/>
            </a:pPr>
            <a:r>
              <a:rPr lang="en-US" sz="3200" b="1" dirty="0">
                <a:solidFill>
                  <a:srgbClr val="FFEEB1"/>
                </a:solidFill>
                <a:latin typeface="Times New Roman" pitchFamily="18" charset="0"/>
              </a:rPr>
              <a:t>Education</a:t>
            </a:r>
          </a:p>
          <a:p>
            <a:pPr marL="800100" lvl="1" indent="-342900">
              <a:spcBef>
                <a:spcPct val="20000"/>
              </a:spcBef>
              <a:buFontTx/>
              <a:buChar char="•"/>
            </a:pPr>
            <a:r>
              <a:rPr lang="en-US" sz="3200" b="1" dirty="0" smtClean="0">
                <a:solidFill>
                  <a:srgbClr val="00B050"/>
                </a:solidFill>
                <a:latin typeface="Times New Roman" pitchFamily="18" charset="0"/>
              </a:rPr>
              <a:t>Identification is paramount!</a:t>
            </a:r>
          </a:p>
          <a:p>
            <a:pPr marL="800100" lvl="1" indent="-342900">
              <a:spcBef>
                <a:spcPct val="20000"/>
              </a:spcBef>
              <a:buFontTx/>
              <a:buChar char="•"/>
            </a:pPr>
            <a:r>
              <a:rPr lang="en-US" sz="3200" b="1" dirty="0" smtClean="0">
                <a:solidFill>
                  <a:srgbClr val="00B050"/>
                </a:solidFill>
                <a:latin typeface="Times New Roman" pitchFamily="18" charset="0"/>
              </a:rPr>
              <a:t>Outdoor invader or indoor resident?</a:t>
            </a:r>
          </a:p>
        </p:txBody>
      </p:sp>
      <p:sp>
        <p:nvSpPr>
          <p:cNvPr id="5" name="Rectangle 5"/>
          <p:cNvSpPr>
            <a:spLocks noChangeArrowheads="1"/>
          </p:cNvSpPr>
          <p:nvPr/>
        </p:nvSpPr>
        <p:spPr bwMode="auto">
          <a:xfrm>
            <a:off x="381000" y="457200"/>
            <a:ext cx="82296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p>
            <a:pPr algn="ctr"/>
            <a:r>
              <a:rPr lang="en-US" sz="4400" b="1" dirty="0" smtClean="0">
                <a:solidFill>
                  <a:schemeClr val="accent1"/>
                </a:solidFill>
                <a:latin typeface="Times New Roman" pitchFamily="18" charset="0"/>
              </a:rPr>
              <a:t>IPM for urban ants</a:t>
            </a:r>
            <a:endParaRPr lang="en-US" sz="4400" b="1" dirty="0">
              <a:solidFill>
                <a:schemeClr val="accent1"/>
              </a:solidFill>
              <a:latin typeface="Times New Roman"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3456855"/>
            <a:ext cx="4565073" cy="301141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6126" y="3485884"/>
            <a:ext cx="4107873" cy="2699218"/>
          </a:xfrm>
          <a:prstGeom prst="rect">
            <a:avLst/>
          </a:prstGeom>
        </p:spPr>
      </p:pic>
    </p:spTree>
    <p:extLst>
      <p:ext uri="{BB962C8B-B14F-4D97-AF65-F5344CB8AC3E}">
        <p14:creationId xmlns:p14="http://schemas.microsoft.com/office/powerpoint/2010/main" val="5644110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76200"/>
            <a:ext cx="8763000" cy="1143000"/>
          </a:xfrm>
        </p:spPr>
        <p:txBody>
          <a:bodyPr>
            <a:noAutofit/>
          </a:bodyPr>
          <a:lstStyle/>
          <a:p>
            <a:r>
              <a:rPr lang="en-US" sz="4000" dirty="0" smtClean="0"/>
              <a:t>Pest ants: Hymenoptera: </a:t>
            </a:r>
            <a:r>
              <a:rPr lang="en-US" sz="4000" dirty="0" err="1" smtClean="0"/>
              <a:t>Formicidae</a:t>
            </a:r>
            <a:endParaRPr lang="en-US" sz="4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7" y="1219200"/>
            <a:ext cx="4565073" cy="301141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599" y="1019018"/>
            <a:ext cx="4336473" cy="289098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127" y="4144927"/>
            <a:ext cx="4107873" cy="269921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0600" y="3950213"/>
            <a:ext cx="4336473" cy="2893932"/>
          </a:xfrm>
          <a:prstGeom prst="rect">
            <a:avLst/>
          </a:prstGeom>
        </p:spPr>
      </p:pic>
    </p:spTree>
    <p:extLst>
      <p:ext uri="{BB962C8B-B14F-4D97-AF65-F5344CB8AC3E}">
        <p14:creationId xmlns:p14="http://schemas.microsoft.com/office/powerpoint/2010/main" val="10659420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304800"/>
            <a:ext cx="8458200" cy="1036320"/>
          </a:xfrm>
        </p:spPr>
        <p:txBody>
          <a:bodyPr>
            <a:normAutofit fontScale="90000"/>
          </a:bodyPr>
          <a:lstStyle/>
          <a:p>
            <a:r>
              <a:rPr lang="en-US" dirty="0" smtClean="0"/>
              <a:t>Red imported fire ant: </a:t>
            </a:r>
            <a:br>
              <a:rPr lang="en-US" dirty="0" smtClean="0"/>
            </a:br>
            <a:r>
              <a:rPr lang="en-US" i="1" dirty="0" err="1" smtClean="0"/>
              <a:t>Solenopsis</a:t>
            </a:r>
            <a:r>
              <a:rPr lang="en-US" i="1" dirty="0" smtClean="0"/>
              <a:t> </a:t>
            </a:r>
            <a:r>
              <a:rPr lang="en-US" i="1" dirty="0" err="1" smtClean="0"/>
              <a:t>invicta</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99" y="1371600"/>
            <a:ext cx="7344569" cy="4826000"/>
          </a:xfrm>
          <a:prstGeom prst="rect">
            <a:avLst/>
          </a:prstGeom>
        </p:spPr>
      </p:pic>
      <p:sp>
        <p:nvSpPr>
          <p:cNvPr id="5" name="TextBox 4"/>
          <p:cNvSpPr txBox="1"/>
          <p:nvPr/>
        </p:nvSpPr>
        <p:spPr>
          <a:xfrm>
            <a:off x="1066799" y="6172200"/>
            <a:ext cx="7344569" cy="584775"/>
          </a:xfrm>
          <a:prstGeom prst="rect">
            <a:avLst/>
          </a:prstGeom>
          <a:noFill/>
        </p:spPr>
        <p:txBody>
          <a:bodyPr wrap="square" rtlCol="0">
            <a:spAutoFit/>
          </a:bodyPr>
          <a:lstStyle/>
          <a:p>
            <a:r>
              <a:rPr lang="en-US" sz="3200" dirty="0" smtClean="0">
                <a:solidFill>
                  <a:srgbClr val="FF0000"/>
                </a:solidFill>
              </a:rPr>
              <a:t>Report to Agricultural Commissioner</a:t>
            </a:r>
            <a:endParaRPr lang="en-US" sz="3200" dirty="0">
              <a:solidFill>
                <a:srgbClr val="FF0000"/>
              </a:solidFill>
            </a:endParaRPr>
          </a:p>
        </p:txBody>
      </p:sp>
    </p:spTree>
    <p:extLst>
      <p:ext uri="{BB962C8B-B14F-4D97-AF65-F5344CB8AC3E}">
        <p14:creationId xmlns:p14="http://schemas.microsoft.com/office/powerpoint/2010/main" val="34926100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274638"/>
            <a:ext cx="7467600" cy="1143000"/>
          </a:xfrm>
        </p:spPr>
        <p:txBody>
          <a:bodyPr/>
          <a:lstStyle/>
          <a:p>
            <a:r>
              <a:rPr lang="en-US" dirty="0" smtClean="0"/>
              <a:t>Ants outside</a:t>
            </a:r>
            <a:endParaRPr lang="en-US" dirty="0"/>
          </a:p>
        </p:txBody>
      </p:sp>
      <p:sp>
        <p:nvSpPr>
          <p:cNvPr id="4" name="Content Placeholder 2"/>
          <p:cNvSpPr txBox="1">
            <a:spLocks/>
          </p:cNvSpPr>
          <p:nvPr/>
        </p:nvSpPr>
        <p:spPr>
          <a:xfrm>
            <a:off x="457200" y="1600200"/>
            <a:ext cx="7467600" cy="4525963"/>
          </a:xfrm>
          <a:prstGeom prst="rect">
            <a:avLst/>
          </a:prstGeom>
        </p:spPr>
        <p:txBody>
          <a:bodyPr/>
          <a:lstStyle>
            <a:lvl1pPr marL="342900" indent="-342900" algn="l" rtl="0" eaLnBrk="1" fontAlgn="base" hangingPunct="1">
              <a:spcBef>
                <a:spcPts val="1200"/>
              </a:spcBef>
              <a:spcAft>
                <a:spcPct val="0"/>
              </a:spcAft>
              <a:buChar char="•"/>
              <a:defRPr sz="3200">
                <a:solidFill>
                  <a:srgbClr val="FFEEB1"/>
                </a:solidFill>
                <a:latin typeface="+mn-lt"/>
                <a:ea typeface="+mn-ea"/>
                <a:cs typeface="+mn-cs"/>
              </a:defRPr>
            </a:lvl1pPr>
            <a:lvl2pPr marL="742950" indent="-285750" algn="l" rtl="0" eaLnBrk="1" fontAlgn="base" hangingPunct="1">
              <a:spcBef>
                <a:spcPts val="1200"/>
              </a:spcBef>
              <a:spcAft>
                <a:spcPct val="0"/>
              </a:spcAft>
              <a:buChar char="–"/>
              <a:defRPr sz="2800">
                <a:solidFill>
                  <a:srgbClr val="FFEEB1"/>
                </a:solidFill>
                <a:latin typeface="+mn-lt"/>
                <a:ea typeface="+mn-ea"/>
              </a:defRPr>
            </a:lvl2pPr>
            <a:lvl3pPr marL="1143000" indent="-228600" algn="l" rtl="0" eaLnBrk="1" fontAlgn="base" hangingPunct="1">
              <a:spcBef>
                <a:spcPts val="1200"/>
              </a:spcBef>
              <a:spcAft>
                <a:spcPct val="0"/>
              </a:spcAft>
              <a:buChar char="•"/>
              <a:defRPr sz="2000">
                <a:solidFill>
                  <a:srgbClr val="FFEEB1"/>
                </a:solidFill>
                <a:latin typeface="+mn-lt"/>
                <a:ea typeface="+mn-ea"/>
              </a:defRPr>
            </a:lvl3pPr>
            <a:lvl4pPr marL="1600200" indent="-228600" algn="l" rtl="0" eaLnBrk="1" fontAlgn="base" hangingPunct="1">
              <a:spcBef>
                <a:spcPts val="1200"/>
              </a:spcBef>
              <a:spcAft>
                <a:spcPct val="0"/>
              </a:spcAft>
              <a:buChar char="–"/>
              <a:defRPr sz="2000">
                <a:solidFill>
                  <a:srgbClr val="FFEEB1"/>
                </a:solidFill>
                <a:latin typeface="+mn-lt"/>
                <a:ea typeface="+mn-ea"/>
              </a:defRPr>
            </a:lvl4pPr>
            <a:lvl5pPr marL="2057400" indent="-228600" algn="l" rtl="0" eaLnBrk="1" fontAlgn="base" hangingPunct="1">
              <a:spcBef>
                <a:spcPts val="1200"/>
              </a:spcBef>
              <a:spcAft>
                <a:spcPct val="0"/>
              </a:spcAft>
              <a:buChar char="»"/>
              <a:defRPr sz="2000">
                <a:solidFill>
                  <a:srgbClr val="FFEEB1"/>
                </a:solidFill>
                <a:latin typeface="+mn-lt"/>
                <a:ea typeface="+mn-ea"/>
              </a:defRPr>
            </a:lvl5pPr>
            <a:lvl6pPr marL="2514600" indent="-228600" algn="l" rtl="0" eaLnBrk="1" fontAlgn="base" hangingPunct="1">
              <a:spcBef>
                <a:spcPct val="20000"/>
              </a:spcBef>
              <a:spcAft>
                <a:spcPct val="20000"/>
              </a:spcAft>
              <a:buChar char="»"/>
              <a:defRPr sz="2000">
                <a:solidFill>
                  <a:srgbClr val="FFEEB1"/>
                </a:solidFill>
                <a:latin typeface="+mn-lt"/>
                <a:ea typeface="+mn-ea"/>
              </a:defRPr>
            </a:lvl6pPr>
            <a:lvl7pPr marL="2971800" indent="-228600" algn="l" rtl="0" eaLnBrk="1" fontAlgn="base" hangingPunct="1">
              <a:spcBef>
                <a:spcPct val="20000"/>
              </a:spcBef>
              <a:spcAft>
                <a:spcPct val="20000"/>
              </a:spcAft>
              <a:buChar char="»"/>
              <a:defRPr sz="2000">
                <a:solidFill>
                  <a:srgbClr val="FFEEB1"/>
                </a:solidFill>
                <a:latin typeface="+mn-lt"/>
                <a:ea typeface="+mn-ea"/>
              </a:defRPr>
            </a:lvl7pPr>
            <a:lvl8pPr marL="3429000" indent="-228600" algn="l" rtl="0" eaLnBrk="1" fontAlgn="base" hangingPunct="1">
              <a:spcBef>
                <a:spcPct val="20000"/>
              </a:spcBef>
              <a:spcAft>
                <a:spcPct val="20000"/>
              </a:spcAft>
              <a:buChar char="»"/>
              <a:defRPr sz="2000">
                <a:solidFill>
                  <a:srgbClr val="FFEEB1"/>
                </a:solidFill>
                <a:latin typeface="+mn-lt"/>
                <a:ea typeface="+mn-ea"/>
              </a:defRPr>
            </a:lvl8pPr>
            <a:lvl9pPr marL="3886200" indent="-228600" algn="l" rtl="0" eaLnBrk="1" fontAlgn="base" hangingPunct="1">
              <a:spcBef>
                <a:spcPct val="20000"/>
              </a:spcBef>
              <a:spcAft>
                <a:spcPct val="20000"/>
              </a:spcAft>
              <a:buChar char="»"/>
              <a:defRPr sz="2000">
                <a:solidFill>
                  <a:srgbClr val="FFEEB1"/>
                </a:solidFill>
                <a:latin typeface="+mn-lt"/>
                <a:ea typeface="+mn-ea"/>
              </a:defRPr>
            </a:lvl9pPr>
          </a:lstStyle>
          <a:p>
            <a:r>
              <a:rPr lang="en-US" kern="0" smtClean="0"/>
              <a:t>Important predators, scavengers</a:t>
            </a:r>
          </a:p>
          <a:p>
            <a:r>
              <a:rPr lang="en-US" kern="0" smtClean="0"/>
              <a:t>But…</a:t>
            </a:r>
          </a:p>
          <a:p>
            <a:pPr lvl="1"/>
            <a:r>
              <a:rPr lang="en-US" kern="0" smtClean="0"/>
              <a:t>‘farm’ honeydew-excreting garden pests</a:t>
            </a:r>
          </a:p>
          <a:p>
            <a:pPr lvl="1"/>
            <a:r>
              <a:rPr lang="en-US" kern="0" smtClean="0"/>
              <a:t>Interfere with natural enemies</a:t>
            </a:r>
            <a:endParaRPr lang="en-US" kern="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3924300"/>
            <a:ext cx="4286250" cy="2857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059" y="3962400"/>
            <a:ext cx="4286250" cy="2543175"/>
          </a:xfrm>
          <a:prstGeom prst="rect">
            <a:avLst/>
          </a:prstGeom>
        </p:spPr>
      </p:pic>
    </p:spTree>
    <p:extLst>
      <p:ext uri="{BB962C8B-B14F-4D97-AF65-F5344CB8AC3E}">
        <p14:creationId xmlns:p14="http://schemas.microsoft.com/office/powerpoint/2010/main" val="4298027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Ants interfere with biological control</a:t>
            </a:r>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7652" r="12514"/>
          <a:stretch/>
        </p:blipFill>
        <p:spPr>
          <a:xfrm>
            <a:off x="14514" y="1295400"/>
            <a:ext cx="3265715" cy="49149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9343" y="1524000"/>
            <a:ext cx="5892800" cy="4419600"/>
          </a:xfrm>
          <a:prstGeom prst="rect">
            <a:avLst/>
          </a:prstGeom>
        </p:spPr>
      </p:pic>
    </p:spTree>
    <p:extLst>
      <p:ext uri="{BB962C8B-B14F-4D97-AF65-F5344CB8AC3E}">
        <p14:creationId xmlns:p14="http://schemas.microsoft.com/office/powerpoint/2010/main" val="7921212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IPMwht no border 2.pd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5800" y="6248400"/>
            <a:ext cx="5842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p:cNvSpPr>
            <a:spLocks noChangeArrowheads="1"/>
          </p:cNvSpPr>
          <p:nvPr/>
        </p:nvSpPr>
        <p:spPr bwMode="auto">
          <a:xfrm>
            <a:off x="685800" y="1523999"/>
            <a:ext cx="7772400" cy="4539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spcBef>
                <a:spcPct val="20000"/>
              </a:spcBef>
              <a:buFontTx/>
              <a:buChar char="•"/>
            </a:pPr>
            <a:r>
              <a:rPr lang="en-US" sz="3200" b="1" dirty="0" smtClean="0">
                <a:solidFill>
                  <a:srgbClr val="FFEEB1"/>
                </a:solidFill>
                <a:latin typeface="Times New Roman" pitchFamily="18" charset="0"/>
              </a:rPr>
              <a:t>Education</a:t>
            </a:r>
            <a:endParaRPr lang="en-US" sz="3200" b="1" dirty="0">
              <a:solidFill>
                <a:srgbClr val="00B050"/>
              </a:solidFill>
              <a:latin typeface="Times New Roman" pitchFamily="18" charset="0"/>
            </a:endParaRPr>
          </a:p>
          <a:p>
            <a:pPr marL="342900" indent="-342900">
              <a:spcBef>
                <a:spcPct val="20000"/>
              </a:spcBef>
              <a:buFontTx/>
              <a:buChar char="•"/>
            </a:pPr>
            <a:r>
              <a:rPr lang="en-US" sz="3200" b="1" dirty="0" smtClean="0">
                <a:solidFill>
                  <a:srgbClr val="FFEEB1"/>
                </a:solidFill>
                <a:latin typeface="Times New Roman" pitchFamily="18" charset="0"/>
              </a:rPr>
              <a:t>Prevention (outdoor)</a:t>
            </a:r>
          </a:p>
          <a:p>
            <a:pPr marL="800100" lvl="1" indent="-342900">
              <a:spcBef>
                <a:spcPct val="20000"/>
              </a:spcBef>
              <a:buFontTx/>
              <a:buChar char="•"/>
            </a:pPr>
            <a:r>
              <a:rPr lang="en-US" sz="3200" b="1" dirty="0" smtClean="0">
                <a:solidFill>
                  <a:srgbClr val="00B050"/>
                </a:solidFill>
                <a:latin typeface="Times New Roman" pitchFamily="18" charset="0"/>
              </a:rPr>
              <a:t>Management of honeydew-producing insects</a:t>
            </a:r>
          </a:p>
          <a:p>
            <a:pPr marL="800100" lvl="1" indent="-342900">
              <a:spcBef>
                <a:spcPct val="20000"/>
              </a:spcBef>
              <a:buFontTx/>
              <a:buChar char="•"/>
            </a:pPr>
            <a:r>
              <a:rPr lang="en-US" sz="3200" b="1" dirty="0" smtClean="0">
                <a:solidFill>
                  <a:srgbClr val="00B050"/>
                </a:solidFill>
                <a:latin typeface="Times New Roman" pitchFamily="18" charset="0"/>
              </a:rPr>
              <a:t>Sticky barriers</a:t>
            </a:r>
          </a:p>
        </p:txBody>
      </p:sp>
      <p:sp>
        <p:nvSpPr>
          <p:cNvPr id="5" name="Rectangle 5"/>
          <p:cNvSpPr>
            <a:spLocks noChangeArrowheads="1"/>
          </p:cNvSpPr>
          <p:nvPr/>
        </p:nvSpPr>
        <p:spPr bwMode="auto">
          <a:xfrm>
            <a:off x="381000" y="457200"/>
            <a:ext cx="82296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p>
            <a:pPr algn="ctr"/>
            <a:r>
              <a:rPr lang="en-US" sz="4400" b="1" dirty="0" smtClean="0">
                <a:solidFill>
                  <a:schemeClr val="accent1"/>
                </a:solidFill>
                <a:latin typeface="Times New Roman" pitchFamily="18" charset="0"/>
              </a:rPr>
              <a:t>IPM for urban ants</a:t>
            </a:r>
            <a:endParaRPr lang="en-US" sz="4400" b="1" dirty="0">
              <a:solidFill>
                <a:schemeClr val="accent1"/>
              </a:solidFill>
              <a:latin typeface="Times New Roman" pitchFamily="18"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9524"/>
          <a:stretch/>
        </p:blipFill>
        <p:spPr>
          <a:xfrm>
            <a:off x="609600" y="4648200"/>
            <a:ext cx="3683124" cy="220980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6105"/>
          <a:stretch/>
        </p:blipFill>
        <p:spPr>
          <a:xfrm>
            <a:off x="6781800" y="3445730"/>
            <a:ext cx="2362200" cy="3412270"/>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b="8236"/>
          <a:stretch/>
        </p:blipFill>
        <p:spPr>
          <a:xfrm>
            <a:off x="4323651" y="3445730"/>
            <a:ext cx="2458149" cy="3412270"/>
          </a:xfrm>
          <a:prstGeom prst="rect">
            <a:avLst/>
          </a:prstGeom>
        </p:spPr>
      </p:pic>
    </p:spTree>
    <p:extLst>
      <p:ext uri="{BB962C8B-B14F-4D97-AF65-F5344CB8AC3E}">
        <p14:creationId xmlns:p14="http://schemas.microsoft.com/office/powerpoint/2010/main" val="5115175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IPMwht no border 2.pd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5800" y="6248400"/>
            <a:ext cx="5842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p:cNvSpPr>
            <a:spLocks noChangeArrowheads="1"/>
          </p:cNvSpPr>
          <p:nvPr/>
        </p:nvSpPr>
        <p:spPr bwMode="auto">
          <a:xfrm>
            <a:off x="685800" y="1523999"/>
            <a:ext cx="7772400" cy="4539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spcBef>
                <a:spcPct val="20000"/>
              </a:spcBef>
              <a:buFontTx/>
              <a:buChar char="•"/>
            </a:pPr>
            <a:r>
              <a:rPr lang="en-US" sz="3200" b="1" dirty="0" smtClean="0">
                <a:solidFill>
                  <a:srgbClr val="FFEEB1"/>
                </a:solidFill>
                <a:latin typeface="Times New Roman" pitchFamily="18" charset="0"/>
              </a:rPr>
              <a:t>Education</a:t>
            </a:r>
            <a:endParaRPr lang="en-US" sz="3200" b="1" dirty="0">
              <a:solidFill>
                <a:srgbClr val="00B050"/>
              </a:solidFill>
              <a:latin typeface="Times New Roman" pitchFamily="18" charset="0"/>
            </a:endParaRPr>
          </a:p>
          <a:p>
            <a:pPr marL="342900" indent="-342900">
              <a:spcBef>
                <a:spcPct val="20000"/>
              </a:spcBef>
              <a:buFontTx/>
              <a:buChar char="•"/>
            </a:pPr>
            <a:r>
              <a:rPr lang="en-US" sz="3200" b="1" dirty="0" smtClean="0">
                <a:solidFill>
                  <a:srgbClr val="FFEEB1"/>
                </a:solidFill>
                <a:latin typeface="Times New Roman" pitchFamily="18" charset="0"/>
              </a:rPr>
              <a:t>Prevention (indoor invasion)</a:t>
            </a:r>
          </a:p>
          <a:p>
            <a:pPr marL="800100" lvl="1" indent="-342900">
              <a:spcBef>
                <a:spcPct val="20000"/>
              </a:spcBef>
              <a:buFontTx/>
              <a:buChar char="•"/>
            </a:pPr>
            <a:r>
              <a:rPr lang="en-US" sz="3200" b="1" dirty="0" smtClean="0">
                <a:solidFill>
                  <a:srgbClr val="00B050"/>
                </a:solidFill>
                <a:latin typeface="Times New Roman" pitchFamily="18" charset="0"/>
              </a:rPr>
              <a:t>Exclusion services</a:t>
            </a:r>
          </a:p>
          <a:p>
            <a:pPr marL="1257300" lvl="2" indent="-342900">
              <a:spcBef>
                <a:spcPct val="20000"/>
              </a:spcBef>
              <a:buFontTx/>
              <a:buChar char="•"/>
            </a:pPr>
            <a:r>
              <a:rPr lang="en-US" sz="3200" b="1" dirty="0" smtClean="0">
                <a:solidFill>
                  <a:srgbClr val="00B050"/>
                </a:solidFill>
                <a:latin typeface="Times New Roman" pitchFamily="18" charset="0"/>
              </a:rPr>
              <a:t>Caulking, structural repairs</a:t>
            </a:r>
          </a:p>
          <a:p>
            <a:pPr marL="800100" lvl="1" indent="-342900">
              <a:spcBef>
                <a:spcPct val="20000"/>
              </a:spcBef>
              <a:buFontTx/>
              <a:buChar char="•"/>
            </a:pPr>
            <a:r>
              <a:rPr lang="en-US" sz="3200" b="1" dirty="0" smtClean="0">
                <a:solidFill>
                  <a:srgbClr val="00B050"/>
                </a:solidFill>
                <a:latin typeface="Times New Roman" pitchFamily="18" charset="0"/>
              </a:rPr>
              <a:t>Sanitation, plumbing repairs</a:t>
            </a:r>
          </a:p>
        </p:txBody>
      </p:sp>
      <p:sp>
        <p:nvSpPr>
          <p:cNvPr id="5" name="Rectangle 5"/>
          <p:cNvSpPr>
            <a:spLocks noChangeArrowheads="1"/>
          </p:cNvSpPr>
          <p:nvPr/>
        </p:nvSpPr>
        <p:spPr bwMode="auto">
          <a:xfrm>
            <a:off x="381000" y="457200"/>
            <a:ext cx="82296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p>
            <a:pPr algn="ctr"/>
            <a:r>
              <a:rPr lang="en-US" sz="4400" b="1" dirty="0" smtClean="0">
                <a:solidFill>
                  <a:schemeClr val="accent1"/>
                </a:solidFill>
                <a:latin typeface="Times New Roman" pitchFamily="18" charset="0"/>
              </a:rPr>
              <a:t>IPM for urban ants</a:t>
            </a:r>
            <a:endParaRPr lang="en-US" sz="4400" b="1" dirty="0">
              <a:solidFill>
                <a:schemeClr val="accent1"/>
              </a:solidFill>
              <a:latin typeface="Times New Roman"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4648200"/>
            <a:ext cx="3213990" cy="21336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5029200"/>
            <a:ext cx="1752600" cy="17526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9200" y="4596981"/>
            <a:ext cx="3218543" cy="2184820"/>
          </a:xfrm>
          <a:prstGeom prst="rect">
            <a:avLst/>
          </a:prstGeom>
        </p:spPr>
      </p:pic>
    </p:spTree>
    <p:extLst>
      <p:ext uri="{BB962C8B-B14F-4D97-AF65-F5344CB8AC3E}">
        <p14:creationId xmlns:p14="http://schemas.microsoft.com/office/powerpoint/2010/main" val="28485693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IPMwht no border 2.pd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5800" y="6248400"/>
            <a:ext cx="5842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p:cNvSpPr>
            <a:spLocks noChangeArrowheads="1"/>
          </p:cNvSpPr>
          <p:nvPr/>
        </p:nvSpPr>
        <p:spPr bwMode="auto">
          <a:xfrm>
            <a:off x="685800" y="1523999"/>
            <a:ext cx="7772400" cy="4539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spcBef>
                <a:spcPct val="20000"/>
              </a:spcBef>
              <a:buFontTx/>
              <a:buChar char="•"/>
            </a:pPr>
            <a:r>
              <a:rPr lang="en-US" sz="3200" b="1" dirty="0" smtClean="0">
                <a:solidFill>
                  <a:srgbClr val="FFEEB1"/>
                </a:solidFill>
                <a:latin typeface="Times New Roman" pitchFamily="18" charset="0"/>
              </a:rPr>
              <a:t>Education</a:t>
            </a:r>
            <a:endParaRPr lang="en-US" sz="3200" b="1" dirty="0">
              <a:solidFill>
                <a:srgbClr val="00B050"/>
              </a:solidFill>
              <a:latin typeface="Times New Roman" pitchFamily="18" charset="0"/>
            </a:endParaRPr>
          </a:p>
          <a:p>
            <a:pPr marL="342900" indent="-342900">
              <a:spcBef>
                <a:spcPct val="20000"/>
              </a:spcBef>
              <a:buFontTx/>
              <a:buChar char="•"/>
            </a:pPr>
            <a:r>
              <a:rPr lang="en-US" sz="3200" b="1" dirty="0" smtClean="0">
                <a:solidFill>
                  <a:srgbClr val="FFEEB1"/>
                </a:solidFill>
                <a:latin typeface="Times New Roman" pitchFamily="18" charset="0"/>
              </a:rPr>
              <a:t>Prevention</a:t>
            </a:r>
          </a:p>
          <a:p>
            <a:pPr marL="342900" indent="-342900">
              <a:spcBef>
                <a:spcPct val="20000"/>
              </a:spcBef>
              <a:buFontTx/>
              <a:buChar char="•"/>
            </a:pPr>
            <a:r>
              <a:rPr lang="en-US" sz="3200" b="1" dirty="0" smtClean="0">
                <a:solidFill>
                  <a:srgbClr val="FFEEB1"/>
                </a:solidFill>
                <a:latin typeface="Times New Roman" pitchFamily="18" charset="0"/>
              </a:rPr>
              <a:t>Monitoring</a:t>
            </a:r>
          </a:p>
          <a:p>
            <a:pPr marL="342900" indent="-342900">
              <a:spcBef>
                <a:spcPct val="20000"/>
              </a:spcBef>
              <a:buFontTx/>
              <a:buChar char="•"/>
            </a:pPr>
            <a:r>
              <a:rPr lang="en-US" sz="3200" b="1" dirty="0" smtClean="0">
                <a:solidFill>
                  <a:srgbClr val="FFEEB1"/>
                </a:solidFill>
                <a:latin typeface="Times New Roman" pitchFamily="18" charset="0"/>
              </a:rPr>
              <a:t>Thresholds</a:t>
            </a:r>
          </a:p>
          <a:p>
            <a:pPr marL="800100" lvl="1" indent="-342900">
              <a:spcBef>
                <a:spcPct val="20000"/>
              </a:spcBef>
              <a:buFontTx/>
              <a:buChar char="•"/>
            </a:pPr>
            <a:r>
              <a:rPr lang="en-US" sz="3200" b="1" dirty="0" smtClean="0">
                <a:solidFill>
                  <a:srgbClr val="00B050"/>
                </a:solidFill>
                <a:latin typeface="Times New Roman" pitchFamily="18" charset="0"/>
              </a:rPr>
              <a:t>How many ants in the landscape indicates a problem?</a:t>
            </a:r>
          </a:p>
          <a:p>
            <a:pPr marL="800100" lvl="1" indent="-342900">
              <a:spcBef>
                <a:spcPct val="20000"/>
              </a:spcBef>
              <a:buFontTx/>
              <a:buChar char="•"/>
            </a:pPr>
            <a:r>
              <a:rPr lang="en-US" sz="3200" b="1" dirty="0" smtClean="0">
                <a:solidFill>
                  <a:srgbClr val="00B050"/>
                </a:solidFill>
                <a:latin typeface="Times New Roman" pitchFamily="18" charset="0"/>
              </a:rPr>
              <a:t>How many ants in the house indicates a problem?</a:t>
            </a:r>
          </a:p>
        </p:txBody>
      </p:sp>
      <p:sp>
        <p:nvSpPr>
          <p:cNvPr id="5" name="Rectangle 5"/>
          <p:cNvSpPr>
            <a:spLocks noChangeArrowheads="1"/>
          </p:cNvSpPr>
          <p:nvPr/>
        </p:nvSpPr>
        <p:spPr bwMode="auto">
          <a:xfrm>
            <a:off x="381000" y="457200"/>
            <a:ext cx="82296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p>
            <a:pPr algn="ctr"/>
            <a:r>
              <a:rPr lang="en-US" sz="4400" b="1" dirty="0" smtClean="0">
                <a:solidFill>
                  <a:schemeClr val="accent1"/>
                </a:solidFill>
                <a:latin typeface="Times New Roman" pitchFamily="18" charset="0"/>
              </a:rPr>
              <a:t>IPM for urban ants</a:t>
            </a:r>
            <a:endParaRPr lang="en-US" sz="4400" b="1" dirty="0">
              <a:solidFill>
                <a:schemeClr val="accent1"/>
              </a:solidFill>
              <a:latin typeface="Times New Roman" pitchFamily="18" charset="0"/>
            </a:endParaRPr>
          </a:p>
        </p:txBody>
      </p:sp>
    </p:spTree>
    <p:extLst>
      <p:ext uri="{BB962C8B-B14F-4D97-AF65-F5344CB8AC3E}">
        <p14:creationId xmlns:p14="http://schemas.microsoft.com/office/powerpoint/2010/main" val="3581880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IPM</a:t>
            </a:r>
            <a:endParaRPr lang="en-US" dirty="0"/>
          </a:p>
        </p:txBody>
      </p:sp>
      <p:sp>
        <p:nvSpPr>
          <p:cNvPr id="3" name="Text Placeholder 2"/>
          <p:cNvSpPr>
            <a:spLocks noGrp="1"/>
          </p:cNvSpPr>
          <p:nvPr>
            <p:ph type="body" sz="half" idx="1"/>
          </p:nvPr>
        </p:nvSpPr>
        <p:spPr>
          <a:xfrm>
            <a:off x="228600" y="1752600"/>
            <a:ext cx="5638800" cy="4114800"/>
          </a:xfrm>
        </p:spPr>
        <p:txBody>
          <a:bodyPr/>
          <a:lstStyle/>
          <a:p>
            <a:r>
              <a:rPr lang="en-US" dirty="0" smtClean="0"/>
              <a:t>‘Integrated Control’ 1959</a:t>
            </a:r>
          </a:p>
          <a:p>
            <a:r>
              <a:rPr lang="en-US" dirty="0" smtClean="0"/>
              <a:t>UC Berkeley, UC Riverside</a:t>
            </a:r>
          </a:p>
          <a:p>
            <a:r>
              <a:rPr lang="en-US" sz="2400" dirty="0" smtClean="0">
                <a:solidFill>
                  <a:srgbClr val="00B050"/>
                </a:solidFill>
              </a:rPr>
              <a:t>‘</a:t>
            </a:r>
            <a:r>
              <a:rPr lang="en-US" sz="2400" dirty="0">
                <a:solidFill>
                  <a:srgbClr val="00B050"/>
                </a:solidFill>
              </a:rPr>
              <a:t>Applied pest control which combines and integrates biological and chemical control. Chemical control is used as necessary and in a manner which is least disruptive to biological control. Integrated control may make use of naturally occurring biological control as well as biological control effected by manipulated or induced biotic agents</a:t>
            </a:r>
            <a:r>
              <a:rPr lang="en-US" sz="2400" dirty="0" smtClean="0">
                <a:solidFill>
                  <a:srgbClr val="00B050"/>
                </a:solidFill>
              </a:rPr>
              <a:t>’ </a:t>
            </a:r>
            <a:endParaRPr lang="en-US" sz="2400" dirty="0">
              <a:solidFill>
                <a:srgbClr val="00B050"/>
              </a:solidFill>
            </a:endParaRPr>
          </a:p>
          <a:p>
            <a:endParaRPr lang="en-US" dirty="0" smtClean="0"/>
          </a:p>
          <a:p>
            <a:endParaRPr lang="en-US" dirty="0"/>
          </a:p>
        </p:txBody>
      </p:sp>
      <p:pic>
        <p:nvPicPr>
          <p:cNvPr id="4" name="Picture 3" descr="http://ucce.ucdavis.edu/files/repository/calag/img6304p161.jpg"/>
          <p:cNvPicPr/>
          <p:nvPr/>
        </p:nvPicPr>
        <p:blipFill rotWithShape="1">
          <a:blip r:embed="rId2">
            <a:extLst>
              <a:ext uri="{28A0092B-C50C-407E-A947-70E740481C1C}">
                <a14:useLocalDpi xmlns:a14="http://schemas.microsoft.com/office/drawing/2010/main" val="0"/>
              </a:ext>
            </a:extLst>
          </a:blip>
          <a:srcRect l="73098" t="13968" r="2358" b="20952"/>
          <a:stretch/>
        </p:blipFill>
        <p:spPr bwMode="auto">
          <a:xfrm>
            <a:off x="5867400" y="1905000"/>
            <a:ext cx="3132455" cy="42367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067947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IPMwht no border 2.pd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5800" y="6248400"/>
            <a:ext cx="5842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p:cNvSpPr>
            <a:spLocks noChangeArrowheads="1"/>
          </p:cNvSpPr>
          <p:nvPr/>
        </p:nvSpPr>
        <p:spPr bwMode="auto">
          <a:xfrm>
            <a:off x="685800" y="1523999"/>
            <a:ext cx="7772400" cy="4539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spcBef>
                <a:spcPct val="20000"/>
              </a:spcBef>
              <a:buFontTx/>
              <a:buChar char="•"/>
            </a:pPr>
            <a:r>
              <a:rPr lang="en-US" sz="3200" b="1" dirty="0" smtClean="0">
                <a:solidFill>
                  <a:srgbClr val="FFEEB1"/>
                </a:solidFill>
                <a:latin typeface="Times New Roman" pitchFamily="18" charset="0"/>
              </a:rPr>
              <a:t>Education</a:t>
            </a:r>
            <a:endParaRPr lang="en-US" sz="3200" b="1" dirty="0">
              <a:solidFill>
                <a:srgbClr val="00B050"/>
              </a:solidFill>
              <a:latin typeface="Times New Roman" pitchFamily="18" charset="0"/>
            </a:endParaRPr>
          </a:p>
          <a:p>
            <a:pPr marL="342900" indent="-342900">
              <a:spcBef>
                <a:spcPct val="20000"/>
              </a:spcBef>
              <a:buFontTx/>
              <a:buChar char="•"/>
            </a:pPr>
            <a:r>
              <a:rPr lang="en-US" sz="3200" b="1" dirty="0" smtClean="0">
                <a:solidFill>
                  <a:srgbClr val="FFEEB1"/>
                </a:solidFill>
                <a:latin typeface="Times New Roman" pitchFamily="18" charset="0"/>
              </a:rPr>
              <a:t>Prevention</a:t>
            </a:r>
          </a:p>
          <a:p>
            <a:pPr marL="342900" indent="-342900">
              <a:spcBef>
                <a:spcPct val="20000"/>
              </a:spcBef>
              <a:buFontTx/>
              <a:buChar char="•"/>
            </a:pPr>
            <a:r>
              <a:rPr lang="en-US" sz="3200" b="1" dirty="0" smtClean="0">
                <a:solidFill>
                  <a:srgbClr val="FFEEB1"/>
                </a:solidFill>
                <a:latin typeface="Times New Roman" pitchFamily="18" charset="0"/>
              </a:rPr>
              <a:t>Monitoring</a:t>
            </a:r>
          </a:p>
          <a:p>
            <a:pPr marL="342900" indent="-342900">
              <a:spcBef>
                <a:spcPct val="20000"/>
              </a:spcBef>
              <a:buFontTx/>
              <a:buChar char="•"/>
            </a:pPr>
            <a:r>
              <a:rPr lang="en-US" sz="3200" b="1" dirty="0" smtClean="0">
                <a:solidFill>
                  <a:srgbClr val="FFEEB1"/>
                </a:solidFill>
                <a:latin typeface="Times New Roman" pitchFamily="18" charset="0"/>
              </a:rPr>
              <a:t>Thresholds</a:t>
            </a:r>
          </a:p>
          <a:p>
            <a:pPr marL="342900" indent="-342900">
              <a:spcBef>
                <a:spcPct val="20000"/>
              </a:spcBef>
              <a:buFontTx/>
              <a:buChar char="•"/>
            </a:pPr>
            <a:r>
              <a:rPr lang="en-US" sz="3200" b="1" dirty="0" smtClean="0">
                <a:solidFill>
                  <a:srgbClr val="FFEEB1"/>
                </a:solidFill>
                <a:latin typeface="Times New Roman" pitchFamily="18" charset="0"/>
              </a:rPr>
              <a:t>Multiple tactics</a:t>
            </a:r>
          </a:p>
          <a:p>
            <a:pPr marL="800100" lvl="1" indent="-342900">
              <a:spcBef>
                <a:spcPct val="20000"/>
              </a:spcBef>
              <a:buFontTx/>
              <a:buChar char="•"/>
            </a:pPr>
            <a:r>
              <a:rPr lang="en-US" sz="3200" b="1" dirty="0" smtClean="0">
                <a:solidFill>
                  <a:srgbClr val="00B050"/>
                </a:solidFill>
                <a:latin typeface="Times New Roman" pitchFamily="18" charset="0"/>
              </a:rPr>
              <a:t>Physical / cultural</a:t>
            </a:r>
          </a:p>
          <a:p>
            <a:pPr marL="800100" lvl="1" indent="-342900">
              <a:spcBef>
                <a:spcPct val="20000"/>
              </a:spcBef>
              <a:buFontTx/>
              <a:buChar char="•"/>
            </a:pPr>
            <a:r>
              <a:rPr lang="en-US" sz="3200" b="1" dirty="0" smtClean="0">
                <a:solidFill>
                  <a:srgbClr val="00B050"/>
                </a:solidFill>
                <a:latin typeface="Times New Roman" pitchFamily="18" charset="0"/>
              </a:rPr>
              <a:t>chemical</a:t>
            </a:r>
          </a:p>
        </p:txBody>
      </p:sp>
      <p:sp>
        <p:nvSpPr>
          <p:cNvPr id="5" name="Rectangle 5"/>
          <p:cNvSpPr>
            <a:spLocks noChangeArrowheads="1"/>
          </p:cNvSpPr>
          <p:nvPr/>
        </p:nvSpPr>
        <p:spPr bwMode="auto">
          <a:xfrm>
            <a:off x="381000" y="457200"/>
            <a:ext cx="82296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p>
            <a:pPr algn="ctr"/>
            <a:r>
              <a:rPr lang="en-US" sz="4400" b="1" dirty="0" smtClean="0">
                <a:solidFill>
                  <a:schemeClr val="accent1"/>
                </a:solidFill>
                <a:latin typeface="Times New Roman" pitchFamily="18" charset="0"/>
              </a:rPr>
              <a:t>IPM for urban ants</a:t>
            </a:r>
            <a:endParaRPr lang="en-US" sz="4400" b="1" dirty="0">
              <a:solidFill>
                <a:schemeClr val="accent1"/>
              </a:solidFill>
              <a:latin typeface="Times New Roman" pitchFamily="18" charset="0"/>
            </a:endParaRPr>
          </a:p>
        </p:txBody>
      </p:sp>
      <p:sp>
        <p:nvSpPr>
          <p:cNvPr id="6" name="Curved Left Arrow 5"/>
          <p:cNvSpPr/>
          <p:nvPr/>
        </p:nvSpPr>
        <p:spPr bwMode="auto">
          <a:xfrm rot="10800000" flipH="1">
            <a:off x="4953000" y="1828800"/>
            <a:ext cx="2209800" cy="3124200"/>
          </a:xfrm>
          <a:prstGeom prst="curvedLeftArrow">
            <a:avLst>
              <a:gd name="adj1" fmla="val 7647"/>
              <a:gd name="adj2" fmla="val 50000"/>
              <a:gd name="adj3" fmla="val 25000"/>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4" charset="-52"/>
              <a:ea typeface="ＭＳ Ｐゴシック" pitchFamily="64" charset="-128"/>
              <a:cs typeface="ＭＳ Ｐゴシック" pitchFamily="64" charset="-128"/>
            </a:endParaRPr>
          </a:p>
        </p:txBody>
      </p:sp>
    </p:spTree>
    <p:extLst>
      <p:ext uri="{BB962C8B-B14F-4D97-AF65-F5344CB8AC3E}">
        <p14:creationId xmlns:p14="http://schemas.microsoft.com/office/powerpoint/2010/main" val="12489604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Chemical control of urban ants</a:t>
            </a:r>
            <a:endParaRPr lang="en-US" dirty="0"/>
          </a:p>
        </p:txBody>
      </p:sp>
      <p:sp>
        <p:nvSpPr>
          <p:cNvPr id="3" name="Text Placeholder 2"/>
          <p:cNvSpPr>
            <a:spLocks noGrp="1"/>
          </p:cNvSpPr>
          <p:nvPr>
            <p:ph type="body" sz="half" idx="1"/>
          </p:nvPr>
        </p:nvSpPr>
        <p:spPr/>
        <p:txBody>
          <a:bodyPr/>
          <a:lstStyle/>
          <a:p>
            <a:r>
              <a:rPr lang="en-US" dirty="0" smtClean="0"/>
              <a:t>Gel baits / bait stations</a:t>
            </a:r>
          </a:p>
          <a:p>
            <a:pPr lvl="1"/>
            <a:r>
              <a:rPr lang="en-US" dirty="0" smtClean="0"/>
              <a:t>Allow for transfer of toxin: multiplies kill</a:t>
            </a:r>
          </a:p>
          <a:p>
            <a:pPr lvl="1"/>
            <a:r>
              <a:rPr lang="en-US" dirty="0" smtClean="0"/>
              <a:t>Much less likely to negatively impact human health, environment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1" y="3743325"/>
            <a:ext cx="4667250" cy="31146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3962400"/>
            <a:ext cx="3521528" cy="2765598"/>
          </a:xfrm>
          <a:prstGeom prst="rect">
            <a:avLst/>
          </a:prstGeom>
        </p:spPr>
      </p:pic>
    </p:spTree>
    <p:extLst>
      <p:ext uri="{BB962C8B-B14F-4D97-AF65-F5344CB8AC3E}">
        <p14:creationId xmlns:p14="http://schemas.microsoft.com/office/powerpoint/2010/main" val="37494381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685800" y="152400"/>
            <a:ext cx="7772400" cy="1143000"/>
          </a:xfrm>
        </p:spPr>
        <p:txBody>
          <a:bodyPr/>
          <a:lstStyle/>
          <a:p>
            <a:r>
              <a:rPr lang="en-US" dirty="0" smtClean="0"/>
              <a:t>Chemical control of urban ants</a:t>
            </a:r>
            <a:endParaRPr lang="en-US" dirty="0"/>
          </a:p>
        </p:txBody>
      </p:sp>
      <p:sp>
        <p:nvSpPr>
          <p:cNvPr id="4" name="Text Placeholder 2"/>
          <p:cNvSpPr txBox="1">
            <a:spLocks/>
          </p:cNvSpPr>
          <p:nvPr/>
        </p:nvSpPr>
        <p:spPr>
          <a:xfrm>
            <a:off x="685800" y="1600200"/>
            <a:ext cx="7772400" cy="4114800"/>
          </a:xfrm>
          <a:prstGeom prst="rect">
            <a:avLst/>
          </a:prstGeom>
        </p:spPr>
        <p:txBody>
          <a:bodyPr/>
          <a:lstStyle>
            <a:lvl1pPr marL="342900" indent="-342900" algn="l" rtl="0" eaLnBrk="1" fontAlgn="base" hangingPunct="1">
              <a:spcBef>
                <a:spcPts val="1200"/>
              </a:spcBef>
              <a:spcAft>
                <a:spcPct val="0"/>
              </a:spcAft>
              <a:buChar char="•"/>
              <a:defRPr sz="3200">
                <a:solidFill>
                  <a:srgbClr val="FFEEB1"/>
                </a:solidFill>
                <a:latin typeface="+mn-lt"/>
                <a:ea typeface="+mn-ea"/>
                <a:cs typeface="+mn-cs"/>
              </a:defRPr>
            </a:lvl1pPr>
            <a:lvl2pPr marL="742950" indent="-285750" algn="l" rtl="0" eaLnBrk="1" fontAlgn="base" hangingPunct="1">
              <a:spcBef>
                <a:spcPts val="1200"/>
              </a:spcBef>
              <a:spcAft>
                <a:spcPct val="0"/>
              </a:spcAft>
              <a:buChar char="–"/>
              <a:defRPr sz="2800">
                <a:solidFill>
                  <a:srgbClr val="FFEEB1"/>
                </a:solidFill>
                <a:latin typeface="+mn-lt"/>
                <a:ea typeface="+mn-ea"/>
              </a:defRPr>
            </a:lvl2pPr>
            <a:lvl3pPr marL="1143000" indent="-228600" algn="l" rtl="0" eaLnBrk="1" fontAlgn="base" hangingPunct="1">
              <a:spcBef>
                <a:spcPts val="1200"/>
              </a:spcBef>
              <a:spcAft>
                <a:spcPct val="0"/>
              </a:spcAft>
              <a:buChar char="•"/>
              <a:defRPr sz="2000">
                <a:solidFill>
                  <a:srgbClr val="FFEEB1"/>
                </a:solidFill>
                <a:latin typeface="+mn-lt"/>
                <a:ea typeface="+mn-ea"/>
              </a:defRPr>
            </a:lvl3pPr>
            <a:lvl4pPr marL="1600200" indent="-228600" algn="l" rtl="0" eaLnBrk="1" fontAlgn="base" hangingPunct="1">
              <a:spcBef>
                <a:spcPts val="1200"/>
              </a:spcBef>
              <a:spcAft>
                <a:spcPct val="0"/>
              </a:spcAft>
              <a:buChar char="–"/>
              <a:defRPr sz="2000">
                <a:solidFill>
                  <a:srgbClr val="FFEEB1"/>
                </a:solidFill>
                <a:latin typeface="+mn-lt"/>
                <a:ea typeface="+mn-ea"/>
              </a:defRPr>
            </a:lvl4pPr>
            <a:lvl5pPr marL="2057400" indent="-228600" algn="l" rtl="0" eaLnBrk="1" fontAlgn="base" hangingPunct="1">
              <a:spcBef>
                <a:spcPts val="1200"/>
              </a:spcBef>
              <a:spcAft>
                <a:spcPct val="0"/>
              </a:spcAft>
              <a:buChar char="»"/>
              <a:defRPr sz="2000">
                <a:solidFill>
                  <a:srgbClr val="FFEEB1"/>
                </a:solidFill>
                <a:latin typeface="+mn-lt"/>
                <a:ea typeface="+mn-ea"/>
              </a:defRPr>
            </a:lvl5pPr>
            <a:lvl6pPr marL="2514600" indent="-228600" algn="l" rtl="0" eaLnBrk="1" fontAlgn="base" hangingPunct="1">
              <a:spcBef>
                <a:spcPct val="20000"/>
              </a:spcBef>
              <a:spcAft>
                <a:spcPct val="20000"/>
              </a:spcAft>
              <a:buChar char="»"/>
              <a:defRPr sz="2000">
                <a:solidFill>
                  <a:srgbClr val="FFEEB1"/>
                </a:solidFill>
                <a:latin typeface="+mn-lt"/>
                <a:ea typeface="+mn-ea"/>
              </a:defRPr>
            </a:lvl6pPr>
            <a:lvl7pPr marL="2971800" indent="-228600" algn="l" rtl="0" eaLnBrk="1" fontAlgn="base" hangingPunct="1">
              <a:spcBef>
                <a:spcPct val="20000"/>
              </a:spcBef>
              <a:spcAft>
                <a:spcPct val="20000"/>
              </a:spcAft>
              <a:buChar char="»"/>
              <a:defRPr sz="2000">
                <a:solidFill>
                  <a:srgbClr val="FFEEB1"/>
                </a:solidFill>
                <a:latin typeface="+mn-lt"/>
                <a:ea typeface="+mn-ea"/>
              </a:defRPr>
            </a:lvl7pPr>
            <a:lvl8pPr marL="3429000" indent="-228600" algn="l" rtl="0" eaLnBrk="1" fontAlgn="base" hangingPunct="1">
              <a:spcBef>
                <a:spcPct val="20000"/>
              </a:spcBef>
              <a:spcAft>
                <a:spcPct val="20000"/>
              </a:spcAft>
              <a:buChar char="»"/>
              <a:defRPr sz="2000">
                <a:solidFill>
                  <a:srgbClr val="FFEEB1"/>
                </a:solidFill>
                <a:latin typeface="+mn-lt"/>
                <a:ea typeface="+mn-ea"/>
              </a:defRPr>
            </a:lvl8pPr>
            <a:lvl9pPr marL="3886200" indent="-228600" algn="l" rtl="0" eaLnBrk="1" fontAlgn="base" hangingPunct="1">
              <a:spcBef>
                <a:spcPct val="20000"/>
              </a:spcBef>
              <a:spcAft>
                <a:spcPct val="20000"/>
              </a:spcAft>
              <a:buChar char="»"/>
              <a:defRPr sz="2000">
                <a:solidFill>
                  <a:srgbClr val="FFEEB1"/>
                </a:solidFill>
                <a:latin typeface="+mn-lt"/>
                <a:ea typeface="+mn-ea"/>
              </a:defRPr>
            </a:lvl9pPr>
          </a:lstStyle>
          <a:p>
            <a:r>
              <a:rPr lang="en-US" dirty="0" smtClean="0"/>
              <a:t>Gel baits / bait stations</a:t>
            </a:r>
          </a:p>
          <a:p>
            <a:r>
              <a:rPr lang="en-US" dirty="0" smtClean="0"/>
              <a:t>Liquid applications</a:t>
            </a:r>
          </a:p>
          <a:p>
            <a:pPr lvl="1"/>
            <a:r>
              <a:rPr lang="en-US" dirty="0" smtClean="0">
                <a:solidFill>
                  <a:srgbClr val="00B050"/>
                </a:solidFill>
              </a:rPr>
              <a:t>‘traditional’ perimeter applications</a:t>
            </a:r>
          </a:p>
        </p:txBody>
      </p:sp>
    </p:spTree>
    <p:extLst>
      <p:ext uri="{BB962C8B-B14F-4D97-AF65-F5344CB8AC3E}">
        <p14:creationId xmlns:p14="http://schemas.microsoft.com/office/powerpoint/2010/main" val="35703350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74810"/>
            <a:ext cx="8980320" cy="5244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00040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685800" y="152400"/>
            <a:ext cx="7772400" cy="1143000"/>
          </a:xfrm>
        </p:spPr>
        <p:txBody>
          <a:bodyPr/>
          <a:lstStyle/>
          <a:p>
            <a:r>
              <a:rPr lang="en-US" dirty="0" smtClean="0"/>
              <a:t>Chemical control of urban ants</a:t>
            </a:r>
            <a:endParaRPr lang="en-US" dirty="0"/>
          </a:p>
        </p:txBody>
      </p:sp>
      <p:sp>
        <p:nvSpPr>
          <p:cNvPr id="4" name="Text Placeholder 2"/>
          <p:cNvSpPr txBox="1">
            <a:spLocks/>
          </p:cNvSpPr>
          <p:nvPr/>
        </p:nvSpPr>
        <p:spPr>
          <a:xfrm>
            <a:off x="685800" y="1600200"/>
            <a:ext cx="7772400" cy="4114800"/>
          </a:xfrm>
          <a:prstGeom prst="rect">
            <a:avLst/>
          </a:prstGeom>
        </p:spPr>
        <p:txBody>
          <a:bodyPr/>
          <a:lstStyle>
            <a:lvl1pPr marL="342900" indent="-342900" algn="l" rtl="0" eaLnBrk="1" fontAlgn="base" hangingPunct="1">
              <a:spcBef>
                <a:spcPts val="1200"/>
              </a:spcBef>
              <a:spcAft>
                <a:spcPct val="0"/>
              </a:spcAft>
              <a:buChar char="•"/>
              <a:defRPr sz="3200">
                <a:solidFill>
                  <a:srgbClr val="FFEEB1"/>
                </a:solidFill>
                <a:latin typeface="+mn-lt"/>
                <a:ea typeface="+mn-ea"/>
                <a:cs typeface="+mn-cs"/>
              </a:defRPr>
            </a:lvl1pPr>
            <a:lvl2pPr marL="742950" indent="-285750" algn="l" rtl="0" eaLnBrk="1" fontAlgn="base" hangingPunct="1">
              <a:spcBef>
                <a:spcPts val="1200"/>
              </a:spcBef>
              <a:spcAft>
                <a:spcPct val="0"/>
              </a:spcAft>
              <a:buChar char="–"/>
              <a:defRPr sz="2800">
                <a:solidFill>
                  <a:srgbClr val="FFEEB1"/>
                </a:solidFill>
                <a:latin typeface="+mn-lt"/>
                <a:ea typeface="+mn-ea"/>
              </a:defRPr>
            </a:lvl2pPr>
            <a:lvl3pPr marL="1143000" indent="-228600" algn="l" rtl="0" eaLnBrk="1" fontAlgn="base" hangingPunct="1">
              <a:spcBef>
                <a:spcPts val="1200"/>
              </a:spcBef>
              <a:spcAft>
                <a:spcPct val="0"/>
              </a:spcAft>
              <a:buChar char="•"/>
              <a:defRPr sz="2000">
                <a:solidFill>
                  <a:srgbClr val="FFEEB1"/>
                </a:solidFill>
                <a:latin typeface="+mn-lt"/>
                <a:ea typeface="+mn-ea"/>
              </a:defRPr>
            </a:lvl3pPr>
            <a:lvl4pPr marL="1600200" indent="-228600" algn="l" rtl="0" eaLnBrk="1" fontAlgn="base" hangingPunct="1">
              <a:spcBef>
                <a:spcPts val="1200"/>
              </a:spcBef>
              <a:spcAft>
                <a:spcPct val="0"/>
              </a:spcAft>
              <a:buChar char="–"/>
              <a:defRPr sz="2000">
                <a:solidFill>
                  <a:srgbClr val="FFEEB1"/>
                </a:solidFill>
                <a:latin typeface="+mn-lt"/>
                <a:ea typeface="+mn-ea"/>
              </a:defRPr>
            </a:lvl4pPr>
            <a:lvl5pPr marL="2057400" indent="-228600" algn="l" rtl="0" eaLnBrk="1" fontAlgn="base" hangingPunct="1">
              <a:spcBef>
                <a:spcPts val="1200"/>
              </a:spcBef>
              <a:spcAft>
                <a:spcPct val="0"/>
              </a:spcAft>
              <a:buChar char="»"/>
              <a:defRPr sz="2000">
                <a:solidFill>
                  <a:srgbClr val="FFEEB1"/>
                </a:solidFill>
                <a:latin typeface="+mn-lt"/>
                <a:ea typeface="+mn-ea"/>
              </a:defRPr>
            </a:lvl5pPr>
            <a:lvl6pPr marL="2514600" indent="-228600" algn="l" rtl="0" eaLnBrk="1" fontAlgn="base" hangingPunct="1">
              <a:spcBef>
                <a:spcPct val="20000"/>
              </a:spcBef>
              <a:spcAft>
                <a:spcPct val="20000"/>
              </a:spcAft>
              <a:buChar char="»"/>
              <a:defRPr sz="2000">
                <a:solidFill>
                  <a:srgbClr val="FFEEB1"/>
                </a:solidFill>
                <a:latin typeface="+mn-lt"/>
                <a:ea typeface="+mn-ea"/>
              </a:defRPr>
            </a:lvl6pPr>
            <a:lvl7pPr marL="2971800" indent="-228600" algn="l" rtl="0" eaLnBrk="1" fontAlgn="base" hangingPunct="1">
              <a:spcBef>
                <a:spcPct val="20000"/>
              </a:spcBef>
              <a:spcAft>
                <a:spcPct val="20000"/>
              </a:spcAft>
              <a:buChar char="»"/>
              <a:defRPr sz="2000">
                <a:solidFill>
                  <a:srgbClr val="FFEEB1"/>
                </a:solidFill>
                <a:latin typeface="+mn-lt"/>
                <a:ea typeface="+mn-ea"/>
              </a:defRPr>
            </a:lvl7pPr>
            <a:lvl8pPr marL="3429000" indent="-228600" algn="l" rtl="0" eaLnBrk="1" fontAlgn="base" hangingPunct="1">
              <a:spcBef>
                <a:spcPct val="20000"/>
              </a:spcBef>
              <a:spcAft>
                <a:spcPct val="20000"/>
              </a:spcAft>
              <a:buChar char="»"/>
              <a:defRPr sz="2000">
                <a:solidFill>
                  <a:srgbClr val="FFEEB1"/>
                </a:solidFill>
                <a:latin typeface="+mn-lt"/>
                <a:ea typeface="+mn-ea"/>
              </a:defRPr>
            </a:lvl8pPr>
            <a:lvl9pPr marL="3886200" indent="-228600" algn="l" rtl="0" eaLnBrk="1" fontAlgn="base" hangingPunct="1">
              <a:spcBef>
                <a:spcPct val="20000"/>
              </a:spcBef>
              <a:spcAft>
                <a:spcPct val="20000"/>
              </a:spcAft>
              <a:buChar char="»"/>
              <a:defRPr sz="2000">
                <a:solidFill>
                  <a:srgbClr val="FFEEB1"/>
                </a:solidFill>
                <a:latin typeface="+mn-lt"/>
                <a:ea typeface="+mn-ea"/>
              </a:defRPr>
            </a:lvl9pPr>
          </a:lstStyle>
          <a:p>
            <a:r>
              <a:rPr lang="en-US" dirty="0" smtClean="0"/>
              <a:t>Gel baits / bait stations</a:t>
            </a:r>
          </a:p>
          <a:p>
            <a:r>
              <a:rPr lang="en-US" dirty="0" smtClean="0"/>
              <a:t>Liquid applications</a:t>
            </a:r>
          </a:p>
          <a:p>
            <a:pPr lvl="1"/>
            <a:r>
              <a:rPr lang="en-US" dirty="0" smtClean="0">
                <a:solidFill>
                  <a:srgbClr val="00B050"/>
                </a:solidFill>
              </a:rPr>
              <a:t>‘traditional’ perimeter applications</a:t>
            </a:r>
          </a:p>
          <a:p>
            <a:pPr lvl="2"/>
            <a:r>
              <a:rPr lang="en-US" b="1" dirty="0" smtClean="0">
                <a:solidFill>
                  <a:srgbClr val="00B050"/>
                </a:solidFill>
              </a:rPr>
              <a:t>No longer available for </a:t>
            </a:r>
            <a:r>
              <a:rPr lang="en-US" b="1" dirty="0" err="1" smtClean="0">
                <a:solidFill>
                  <a:srgbClr val="00B050"/>
                </a:solidFill>
              </a:rPr>
              <a:t>pyrethroid</a:t>
            </a:r>
            <a:r>
              <a:rPr lang="en-US" b="1" dirty="0" smtClean="0">
                <a:solidFill>
                  <a:srgbClr val="00B050"/>
                </a:solidFill>
              </a:rPr>
              <a:t> insecticides</a:t>
            </a:r>
          </a:p>
          <a:p>
            <a:pPr lvl="2"/>
            <a:r>
              <a:rPr lang="en-US" b="1" dirty="0" err="1" smtClean="0">
                <a:solidFill>
                  <a:srgbClr val="00B050"/>
                </a:solidFill>
              </a:rPr>
              <a:t>Fipronil</a:t>
            </a:r>
            <a:r>
              <a:rPr lang="en-US" b="1" dirty="0" smtClean="0">
                <a:solidFill>
                  <a:srgbClr val="00B050"/>
                </a:solidFill>
              </a:rPr>
              <a:t> (</a:t>
            </a:r>
            <a:r>
              <a:rPr lang="en-US" b="1" dirty="0" err="1" smtClean="0">
                <a:solidFill>
                  <a:srgbClr val="00B050"/>
                </a:solidFill>
              </a:rPr>
              <a:t>Termidor</a:t>
            </a:r>
            <a:r>
              <a:rPr lang="en-US" b="1" dirty="0" smtClean="0">
                <a:solidFill>
                  <a:srgbClr val="00B050"/>
                </a:solidFill>
              </a:rPr>
              <a:t>) being considered now…</a:t>
            </a:r>
          </a:p>
          <a:p>
            <a:pPr lvl="1"/>
            <a:r>
              <a:rPr lang="en-US" b="1" dirty="0" smtClean="0"/>
              <a:t>Spot treatments </a:t>
            </a:r>
            <a:r>
              <a:rPr lang="en-US" dirty="0" smtClean="0"/>
              <a:t>(≤ 2 </a:t>
            </a:r>
            <a:r>
              <a:rPr lang="en-US" dirty="0" err="1" smtClean="0"/>
              <a:t>sq</a:t>
            </a:r>
            <a:r>
              <a:rPr lang="en-US" dirty="0" smtClean="0"/>
              <a:t> </a:t>
            </a:r>
            <a:r>
              <a:rPr lang="en-US" dirty="0" err="1" smtClean="0"/>
              <a:t>ft</a:t>
            </a:r>
            <a:r>
              <a:rPr lang="en-US" dirty="0" smtClean="0"/>
              <a:t>)</a:t>
            </a:r>
            <a:endParaRPr lang="en-US" b="1" dirty="0" smtClean="0"/>
          </a:p>
          <a:p>
            <a:pPr lvl="1"/>
            <a:r>
              <a:rPr lang="en-US" b="1" dirty="0" smtClean="0">
                <a:solidFill>
                  <a:srgbClr val="00B050"/>
                </a:solidFill>
              </a:rPr>
              <a:t>Pin-stream applications </a:t>
            </a:r>
            <a:r>
              <a:rPr lang="en-US" dirty="0" smtClean="0">
                <a:solidFill>
                  <a:srgbClr val="00B050"/>
                </a:solidFill>
              </a:rPr>
              <a:t>(≤ 1” deposit)</a:t>
            </a:r>
          </a:p>
          <a:p>
            <a:pPr lvl="2"/>
            <a:r>
              <a:rPr lang="en-US" dirty="0" smtClean="0">
                <a:solidFill>
                  <a:srgbClr val="00B050"/>
                </a:solidFill>
              </a:rPr>
              <a:t>Construction element joints</a:t>
            </a:r>
            <a:endParaRPr lang="en-US" dirty="0" smtClean="0"/>
          </a:p>
        </p:txBody>
      </p:sp>
    </p:spTree>
    <p:extLst>
      <p:ext uri="{BB962C8B-B14F-4D97-AF65-F5344CB8AC3E}">
        <p14:creationId xmlns:p14="http://schemas.microsoft.com/office/powerpoint/2010/main" val="33442868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IPMwht no border 2.pd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5800" y="6248400"/>
            <a:ext cx="5842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p:cNvSpPr>
            <a:spLocks noChangeArrowheads="1"/>
          </p:cNvSpPr>
          <p:nvPr/>
        </p:nvSpPr>
        <p:spPr bwMode="auto">
          <a:xfrm>
            <a:off x="685800" y="1523999"/>
            <a:ext cx="7772400" cy="4539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spcBef>
                <a:spcPct val="20000"/>
              </a:spcBef>
              <a:buFontTx/>
              <a:buChar char="•"/>
            </a:pPr>
            <a:r>
              <a:rPr lang="en-US" sz="3200" b="1" dirty="0" smtClean="0">
                <a:solidFill>
                  <a:srgbClr val="FFEEB1"/>
                </a:solidFill>
                <a:latin typeface="Times New Roman" pitchFamily="18" charset="0"/>
              </a:rPr>
              <a:t>Education</a:t>
            </a:r>
            <a:endParaRPr lang="en-US" sz="3200" b="1" dirty="0">
              <a:solidFill>
                <a:srgbClr val="00B050"/>
              </a:solidFill>
              <a:latin typeface="Times New Roman" pitchFamily="18" charset="0"/>
            </a:endParaRPr>
          </a:p>
          <a:p>
            <a:pPr marL="800100" lvl="1" indent="-342900">
              <a:spcBef>
                <a:spcPct val="20000"/>
              </a:spcBef>
              <a:buFontTx/>
              <a:buChar char="•"/>
            </a:pPr>
            <a:r>
              <a:rPr lang="en-US" sz="3200" b="1" dirty="0" smtClean="0">
                <a:solidFill>
                  <a:srgbClr val="00B050"/>
                </a:solidFill>
                <a:latin typeface="Times New Roman" pitchFamily="18" charset="0"/>
              </a:rPr>
              <a:t>Masked chafer larvae?</a:t>
            </a:r>
          </a:p>
          <a:p>
            <a:pPr marL="800100" lvl="1" indent="-342900">
              <a:spcBef>
                <a:spcPct val="20000"/>
              </a:spcBef>
              <a:buFontTx/>
              <a:buChar char="•"/>
            </a:pPr>
            <a:r>
              <a:rPr lang="en-US" sz="3200" b="1" dirty="0" smtClean="0">
                <a:solidFill>
                  <a:srgbClr val="00B050"/>
                </a:solidFill>
                <a:latin typeface="Times New Roman" pitchFamily="18" charset="0"/>
              </a:rPr>
              <a:t>Black </a:t>
            </a:r>
            <a:r>
              <a:rPr lang="en-US" sz="3200" b="1" i="1" dirty="0" err="1" smtClean="0">
                <a:solidFill>
                  <a:srgbClr val="00B050"/>
                </a:solidFill>
                <a:latin typeface="Times New Roman" pitchFamily="18" charset="0"/>
              </a:rPr>
              <a:t>Ataenius</a:t>
            </a:r>
            <a:r>
              <a:rPr lang="en-US" sz="3200" b="1" i="1" dirty="0" smtClean="0">
                <a:solidFill>
                  <a:srgbClr val="00B050"/>
                </a:solidFill>
                <a:latin typeface="Times New Roman" pitchFamily="18" charset="0"/>
              </a:rPr>
              <a:t> </a:t>
            </a:r>
            <a:r>
              <a:rPr lang="en-US" sz="3200" b="1" dirty="0" smtClean="0">
                <a:solidFill>
                  <a:srgbClr val="00B050"/>
                </a:solidFill>
                <a:latin typeface="Times New Roman" pitchFamily="18" charset="0"/>
              </a:rPr>
              <a:t>larvae?</a:t>
            </a:r>
          </a:p>
          <a:p>
            <a:pPr marL="800100" lvl="1" indent="-342900">
              <a:spcBef>
                <a:spcPct val="20000"/>
              </a:spcBef>
              <a:buFontTx/>
              <a:buChar char="•"/>
            </a:pPr>
            <a:r>
              <a:rPr lang="en-US" sz="3200" b="1" dirty="0" smtClean="0">
                <a:solidFill>
                  <a:srgbClr val="00B050"/>
                </a:solidFill>
                <a:latin typeface="Times New Roman" pitchFamily="18" charset="0"/>
              </a:rPr>
              <a:t>Billbug larvae?</a:t>
            </a:r>
          </a:p>
        </p:txBody>
      </p:sp>
      <p:sp>
        <p:nvSpPr>
          <p:cNvPr id="5" name="Rectangle 5"/>
          <p:cNvSpPr>
            <a:spLocks noChangeArrowheads="1"/>
          </p:cNvSpPr>
          <p:nvPr/>
        </p:nvSpPr>
        <p:spPr bwMode="auto">
          <a:xfrm>
            <a:off x="381000" y="457200"/>
            <a:ext cx="82296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p>
            <a:pPr algn="ctr"/>
            <a:r>
              <a:rPr lang="en-US" sz="4400" b="1" dirty="0" smtClean="0">
                <a:solidFill>
                  <a:schemeClr val="accent1"/>
                </a:solidFill>
                <a:latin typeface="Times New Roman" pitchFamily="18" charset="0"/>
              </a:rPr>
              <a:t>IPM for white grubs</a:t>
            </a:r>
            <a:endParaRPr lang="en-US" sz="4400" b="1" dirty="0">
              <a:solidFill>
                <a:schemeClr val="accent1"/>
              </a:solidFill>
              <a:latin typeface="Times New Roman" pitchFamily="18" charset="0"/>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b="9822"/>
          <a:stretch/>
        </p:blipFill>
        <p:spPr>
          <a:xfrm>
            <a:off x="5258277" y="5067244"/>
            <a:ext cx="3022123" cy="1790756"/>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b="9851"/>
          <a:stretch/>
        </p:blipFill>
        <p:spPr>
          <a:xfrm>
            <a:off x="6051550" y="3235429"/>
            <a:ext cx="3092450" cy="1831815"/>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b="10328"/>
          <a:stretch/>
        </p:blipFill>
        <p:spPr>
          <a:xfrm>
            <a:off x="6194706" y="1516742"/>
            <a:ext cx="2939487" cy="1732000"/>
          </a:xfrm>
          <a:prstGeom prst="rect">
            <a:avLst/>
          </a:prstGeom>
        </p:spPr>
      </p:pic>
    </p:spTree>
    <p:extLst>
      <p:ext uri="{BB962C8B-B14F-4D97-AF65-F5344CB8AC3E}">
        <p14:creationId xmlns:p14="http://schemas.microsoft.com/office/powerpoint/2010/main" val="12432707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IPMwht no border 2.pd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5800" y="6248400"/>
            <a:ext cx="5842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p:cNvSpPr>
            <a:spLocks noChangeArrowheads="1"/>
          </p:cNvSpPr>
          <p:nvPr/>
        </p:nvSpPr>
        <p:spPr bwMode="auto">
          <a:xfrm>
            <a:off x="685800" y="1523999"/>
            <a:ext cx="7772400" cy="4539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spcBef>
                <a:spcPct val="20000"/>
              </a:spcBef>
              <a:buFontTx/>
              <a:buChar char="•"/>
            </a:pPr>
            <a:r>
              <a:rPr lang="en-US" sz="3200" b="1" dirty="0" smtClean="0">
                <a:solidFill>
                  <a:srgbClr val="FFEEB1"/>
                </a:solidFill>
                <a:latin typeface="Times New Roman" pitchFamily="18" charset="0"/>
              </a:rPr>
              <a:t>Education</a:t>
            </a:r>
            <a:endParaRPr lang="en-US" sz="3200" b="1" dirty="0">
              <a:solidFill>
                <a:srgbClr val="00B050"/>
              </a:solidFill>
              <a:latin typeface="Times New Roman" pitchFamily="18" charset="0"/>
            </a:endParaRPr>
          </a:p>
          <a:p>
            <a:pPr marL="800100" lvl="1" indent="-342900">
              <a:spcBef>
                <a:spcPct val="20000"/>
              </a:spcBef>
              <a:buFontTx/>
              <a:buChar char="•"/>
            </a:pPr>
            <a:r>
              <a:rPr lang="en-US" sz="3200" b="1" dirty="0" smtClean="0">
                <a:solidFill>
                  <a:srgbClr val="00B050"/>
                </a:solidFill>
                <a:latin typeface="Times New Roman" pitchFamily="18" charset="0"/>
              </a:rPr>
              <a:t>Masked chafer larvae?</a:t>
            </a:r>
          </a:p>
          <a:p>
            <a:pPr marL="800100" lvl="1" indent="-342900">
              <a:spcBef>
                <a:spcPct val="20000"/>
              </a:spcBef>
              <a:buFontTx/>
              <a:buChar char="•"/>
            </a:pPr>
            <a:r>
              <a:rPr lang="en-US" sz="3200" b="1" dirty="0" smtClean="0">
                <a:solidFill>
                  <a:srgbClr val="00B050"/>
                </a:solidFill>
                <a:latin typeface="Times New Roman" pitchFamily="18" charset="0"/>
              </a:rPr>
              <a:t>Black </a:t>
            </a:r>
            <a:r>
              <a:rPr lang="en-US" sz="3200" b="1" i="1" dirty="0" err="1" smtClean="0">
                <a:solidFill>
                  <a:srgbClr val="00B050"/>
                </a:solidFill>
                <a:latin typeface="Times New Roman" pitchFamily="18" charset="0"/>
              </a:rPr>
              <a:t>Ataenius</a:t>
            </a:r>
            <a:r>
              <a:rPr lang="en-US" sz="3200" b="1" i="1" dirty="0" smtClean="0">
                <a:solidFill>
                  <a:srgbClr val="00B050"/>
                </a:solidFill>
                <a:latin typeface="Times New Roman" pitchFamily="18" charset="0"/>
              </a:rPr>
              <a:t> </a:t>
            </a:r>
            <a:r>
              <a:rPr lang="en-US" sz="3200" b="1" dirty="0" smtClean="0">
                <a:solidFill>
                  <a:srgbClr val="00B050"/>
                </a:solidFill>
                <a:latin typeface="Times New Roman" pitchFamily="18" charset="0"/>
              </a:rPr>
              <a:t>larvae?</a:t>
            </a:r>
          </a:p>
          <a:p>
            <a:pPr marL="800100" lvl="1" indent="-342900">
              <a:spcBef>
                <a:spcPct val="20000"/>
              </a:spcBef>
              <a:buFontTx/>
              <a:buChar char="•"/>
            </a:pPr>
            <a:r>
              <a:rPr lang="en-US" sz="3200" b="1" dirty="0" smtClean="0">
                <a:solidFill>
                  <a:srgbClr val="00B050"/>
                </a:solidFill>
                <a:latin typeface="Times New Roman" pitchFamily="18" charset="0"/>
              </a:rPr>
              <a:t>Billbug larvae?</a:t>
            </a:r>
          </a:p>
        </p:txBody>
      </p:sp>
      <p:sp>
        <p:nvSpPr>
          <p:cNvPr id="5" name="Rectangle 5"/>
          <p:cNvSpPr>
            <a:spLocks noChangeArrowheads="1"/>
          </p:cNvSpPr>
          <p:nvPr/>
        </p:nvSpPr>
        <p:spPr bwMode="auto">
          <a:xfrm>
            <a:off x="381000" y="457200"/>
            <a:ext cx="82296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p>
            <a:pPr algn="ctr"/>
            <a:r>
              <a:rPr lang="en-US" sz="4400" b="1" dirty="0" smtClean="0">
                <a:solidFill>
                  <a:schemeClr val="accent1"/>
                </a:solidFill>
                <a:latin typeface="Times New Roman" pitchFamily="18" charset="0"/>
              </a:rPr>
              <a:t>IPM for white grubs</a:t>
            </a:r>
            <a:endParaRPr lang="en-US" sz="4400" b="1" dirty="0">
              <a:solidFill>
                <a:schemeClr val="accent1"/>
              </a:solidFill>
              <a:latin typeface="Times New Roman" pitchFamily="18"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9822"/>
          <a:stretch/>
        </p:blipFill>
        <p:spPr>
          <a:xfrm>
            <a:off x="5258277" y="5067244"/>
            <a:ext cx="3022123" cy="1790756"/>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9851"/>
          <a:stretch/>
        </p:blipFill>
        <p:spPr>
          <a:xfrm>
            <a:off x="6051550" y="3235429"/>
            <a:ext cx="3092450" cy="1831815"/>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b="10328"/>
          <a:stretch/>
        </p:blipFill>
        <p:spPr>
          <a:xfrm>
            <a:off x="6194706" y="1516742"/>
            <a:ext cx="2939487" cy="1732000"/>
          </a:xfrm>
          <a:prstGeom prst="rect">
            <a:avLst/>
          </a:prstGeom>
        </p:spPr>
      </p:pic>
      <p:sp>
        <p:nvSpPr>
          <p:cNvPr id="9" name="Oval 8"/>
          <p:cNvSpPr/>
          <p:nvPr/>
        </p:nvSpPr>
        <p:spPr bwMode="auto">
          <a:xfrm>
            <a:off x="6194706" y="5562600"/>
            <a:ext cx="1653894" cy="725516"/>
          </a:xfrm>
          <a:prstGeom prst="ellipse">
            <a:avLst/>
          </a:prstGeom>
          <a:noFill/>
          <a:ln w="635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4" charset="-52"/>
              <a:ea typeface="ＭＳ Ｐゴシック" pitchFamily="64" charset="-128"/>
              <a:cs typeface="ＭＳ Ｐゴシック" pitchFamily="64" charset="-128"/>
            </a:endParaRPr>
          </a:p>
        </p:txBody>
      </p:sp>
      <p:sp>
        <p:nvSpPr>
          <p:cNvPr id="10" name="TextBox 9"/>
          <p:cNvSpPr txBox="1"/>
          <p:nvPr/>
        </p:nvSpPr>
        <p:spPr>
          <a:xfrm>
            <a:off x="2743200" y="5257800"/>
            <a:ext cx="2515077" cy="1077218"/>
          </a:xfrm>
          <a:prstGeom prst="rect">
            <a:avLst/>
          </a:prstGeom>
          <a:noFill/>
        </p:spPr>
        <p:txBody>
          <a:bodyPr wrap="square" rtlCol="0">
            <a:spAutoFit/>
          </a:bodyPr>
          <a:lstStyle/>
          <a:p>
            <a:r>
              <a:rPr lang="en-US" sz="3200" dirty="0" smtClean="0">
                <a:solidFill>
                  <a:srgbClr val="00B050"/>
                </a:solidFill>
              </a:rPr>
              <a:t>Look Ma, no legs!</a:t>
            </a:r>
            <a:endParaRPr lang="en-US" sz="3200" dirty="0">
              <a:solidFill>
                <a:srgbClr val="00B050"/>
              </a:solidFill>
            </a:endParaRPr>
          </a:p>
        </p:txBody>
      </p:sp>
    </p:spTree>
    <p:extLst>
      <p:ext uri="{BB962C8B-B14F-4D97-AF65-F5344CB8AC3E}">
        <p14:creationId xmlns:p14="http://schemas.microsoft.com/office/powerpoint/2010/main" val="35395694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Masked chafer vs. black </a:t>
            </a:r>
            <a:r>
              <a:rPr lang="en-US" dirty="0" err="1" smtClean="0"/>
              <a:t>ataenius</a:t>
            </a:r>
            <a:endParaRPr lang="en-US" dirty="0"/>
          </a:p>
        </p:txBody>
      </p:sp>
      <p:sp>
        <p:nvSpPr>
          <p:cNvPr id="3" name="Text Placeholder 2"/>
          <p:cNvSpPr>
            <a:spLocks noGrp="1"/>
          </p:cNvSpPr>
          <p:nvPr>
            <p:ph type="body" sz="half" idx="1"/>
          </p:nvPr>
        </p:nvSpPr>
        <p:spPr>
          <a:xfrm>
            <a:off x="685800" y="1600200"/>
            <a:ext cx="8229600" cy="4114800"/>
          </a:xfrm>
        </p:spPr>
        <p:txBody>
          <a:bodyPr/>
          <a:lstStyle/>
          <a:p>
            <a:r>
              <a:rPr lang="en-US" dirty="0" smtClean="0"/>
              <a:t>Both scarab beetles (</a:t>
            </a:r>
            <a:r>
              <a:rPr lang="en-US" dirty="0" err="1" smtClean="0"/>
              <a:t>Coleoptera</a:t>
            </a:r>
            <a:r>
              <a:rPr lang="en-US" dirty="0" smtClean="0"/>
              <a:t>: </a:t>
            </a:r>
            <a:r>
              <a:rPr lang="en-US" dirty="0" err="1" smtClean="0"/>
              <a:t>Scarabeidae</a:t>
            </a:r>
            <a:r>
              <a:rPr lang="en-US" dirty="0" smtClean="0"/>
              <a:t>)</a:t>
            </a:r>
          </a:p>
          <a:p>
            <a:r>
              <a:rPr lang="en-US" dirty="0" smtClean="0"/>
              <a:t>Size difference: MC: ~1”; BA: ~1/5” (5mm)</a:t>
            </a:r>
          </a:p>
          <a:p>
            <a:r>
              <a:rPr lang="en-US" dirty="0" smtClean="0"/>
              <a:t>BA: multiple generations / year</a:t>
            </a:r>
          </a:p>
          <a:p>
            <a:r>
              <a:rPr lang="en-US" dirty="0" smtClean="0"/>
              <a:t>MC: more common and more damaging </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7205" r="18820"/>
          <a:stretch/>
        </p:blipFill>
        <p:spPr>
          <a:xfrm>
            <a:off x="18143" y="4586514"/>
            <a:ext cx="3944257" cy="2271486"/>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8732"/>
          <a:stretch/>
        </p:blipFill>
        <p:spPr>
          <a:xfrm>
            <a:off x="3969656" y="4586514"/>
            <a:ext cx="3729421" cy="2271486"/>
          </a:xfrm>
          <a:prstGeom prst="rect">
            <a:avLst/>
          </a:prstGeom>
        </p:spPr>
      </p:pic>
    </p:spTree>
    <p:extLst>
      <p:ext uri="{BB962C8B-B14F-4D97-AF65-F5344CB8AC3E}">
        <p14:creationId xmlns:p14="http://schemas.microsoft.com/office/powerpoint/2010/main" val="42380378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685800" y="152400"/>
            <a:ext cx="7772400" cy="1143000"/>
          </a:xfrm>
        </p:spPr>
        <p:txBody>
          <a:bodyPr/>
          <a:lstStyle/>
          <a:p>
            <a:r>
              <a:rPr lang="en-US" dirty="0" smtClean="0"/>
              <a:t>Masked chafer vs. black </a:t>
            </a:r>
            <a:r>
              <a:rPr lang="en-US" dirty="0" err="1" smtClean="0"/>
              <a:t>ataenius</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3024"/>
          <a:stretch/>
        </p:blipFill>
        <p:spPr>
          <a:xfrm>
            <a:off x="5054600" y="1402443"/>
            <a:ext cx="4064000" cy="5379357"/>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051" t="-16317" r="19977" b="25692"/>
          <a:stretch/>
        </p:blipFill>
        <p:spPr>
          <a:xfrm>
            <a:off x="0" y="1384048"/>
            <a:ext cx="5040086" cy="3899152"/>
          </a:xfrm>
          <a:prstGeom prst="rect">
            <a:avLst/>
          </a:prstGeom>
        </p:spPr>
      </p:pic>
    </p:spTree>
    <p:extLst>
      <p:ext uri="{BB962C8B-B14F-4D97-AF65-F5344CB8AC3E}">
        <p14:creationId xmlns:p14="http://schemas.microsoft.com/office/powerpoint/2010/main" val="4945279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Masked chafer biology and ecology</a:t>
            </a:r>
            <a:endParaRPr lang="en-US" dirty="0"/>
          </a:p>
        </p:txBody>
      </p:sp>
      <p:sp>
        <p:nvSpPr>
          <p:cNvPr id="3" name="Text Placeholder 2"/>
          <p:cNvSpPr>
            <a:spLocks noGrp="1"/>
          </p:cNvSpPr>
          <p:nvPr>
            <p:ph type="body" sz="half" idx="1"/>
          </p:nvPr>
        </p:nvSpPr>
        <p:spPr>
          <a:xfrm>
            <a:off x="0" y="1600200"/>
            <a:ext cx="9144000" cy="4114800"/>
          </a:xfrm>
        </p:spPr>
        <p:txBody>
          <a:bodyPr/>
          <a:lstStyle/>
          <a:p>
            <a:r>
              <a:rPr lang="en-US" dirty="0" smtClean="0"/>
              <a:t>Adults active May – July (can be monitored via light traps)</a:t>
            </a:r>
          </a:p>
          <a:p>
            <a:r>
              <a:rPr lang="en-US" dirty="0" smtClean="0"/>
              <a:t>Larvae feed on roots of all turf species in CA (damage more serious on ryegrass, bluegrass)</a:t>
            </a:r>
          </a:p>
          <a:p>
            <a:r>
              <a:rPr lang="en-US" dirty="0" smtClean="0"/>
              <a:t>Overwinters as mature larva in earthen cells</a:t>
            </a:r>
          </a:p>
          <a:p>
            <a:r>
              <a:rPr lang="en-US" dirty="0" smtClean="0"/>
              <a:t>Pupates in early spring</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8945"/>
          <a:stretch/>
        </p:blipFill>
        <p:spPr>
          <a:xfrm>
            <a:off x="4648200" y="4641720"/>
            <a:ext cx="3623392" cy="2201766"/>
          </a:xfrm>
          <a:prstGeom prst="rect">
            <a:avLst/>
          </a:prstGeom>
        </p:spPr>
      </p:pic>
    </p:spTree>
    <p:extLst>
      <p:ext uri="{BB962C8B-B14F-4D97-AF65-F5344CB8AC3E}">
        <p14:creationId xmlns:p14="http://schemas.microsoft.com/office/powerpoint/2010/main" val="2371657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Significant events in IPM history</a:t>
            </a:r>
            <a:endParaRPr lang="en-US" dirty="0"/>
          </a:p>
        </p:txBody>
      </p:sp>
      <p:sp>
        <p:nvSpPr>
          <p:cNvPr id="3" name="Text Placeholder 2"/>
          <p:cNvSpPr>
            <a:spLocks noGrp="1"/>
          </p:cNvSpPr>
          <p:nvPr>
            <p:ph type="body" sz="half" idx="1"/>
          </p:nvPr>
        </p:nvSpPr>
        <p:spPr>
          <a:xfrm>
            <a:off x="0" y="1600200"/>
            <a:ext cx="8991600" cy="4114800"/>
          </a:xfrm>
        </p:spPr>
        <p:txBody>
          <a:bodyPr/>
          <a:lstStyle/>
          <a:p>
            <a:r>
              <a:rPr lang="en-US" sz="2400" dirty="0" smtClean="0"/>
              <a:t>1888: Hatch Act establishes land grant universities</a:t>
            </a:r>
          </a:p>
          <a:p>
            <a:r>
              <a:rPr lang="en-US" sz="2400" dirty="0" smtClean="0"/>
              <a:t>1889: 1</a:t>
            </a:r>
            <a:r>
              <a:rPr lang="en-US" sz="2400" baseline="30000" dirty="0" smtClean="0"/>
              <a:t>st</a:t>
            </a:r>
            <a:r>
              <a:rPr lang="en-US" sz="2400" dirty="0" smtClean="0"/>
              <a:t> highly successful classical biological control program</a:t>
            </a:r>
          </a:p>
          <a:p>
            <a:r>
              <a:rPr lang="en-US" sz="2400" dirty="0" smtClean="0"/>
              <a:t>1892: Canada: law protecting bees from pesticide applications</a:t>
            </a:r>
          </a:p>
          <a:p>
            <a:r>
              <a:rPr lang="en-US" sz="2400" dirty="0" smtClean="0"/>
              <a:t>1925: UK bans fruit imports from US due to lead arsenate res.</a:t>
            </a:r>
          </a:p>
          <a:p>
            <a:r>
              <a:rPr lang="en-US" sz="2400" dirty="0" smtClean="0"/>
              <a:t>1939: DDT introduced</a:t>
            </a:r>
          </a:p>
          <a:p>
            <a:r>
              <a:rPr lang="en-US" sz="2400" dirty="0" smtClean="0"/>
              <a:t>1947: 1</a:t>
            </a:r>
            <a:r>
              <a:rPr lang="en-US" sz="2400" baseline="30000" dirty="0" smtClean="0"/>
              <a:t>st</a:t>
            </a:r>
            <a:r>
              <a:rPr lang="en-US" sz="2400" dirty="0" smtClean="0"/>
              <a:t> documented pesticide resistance (house fly / DDT)</a:t>
            </a:r>
          </a:p>
          <a:p>
            <a:r>
              <a:rPr lang="en-US" sz="2400" dirty="0" smtClean="0"/>
              <a:t>1962: </a:t>
            </a:r>
            <a:r>
              <a:rPr lang="en-US" sz="2400" i="1" dirty="0" smtClean="0"/>
              <a:t>Silent Spring</a:t>
            </a:r>
            <a:r>
              <a:rPr lang="en-US" sz="2400" dirty="0" smtClean="0"/>
              <a:t> published by Rachel Carson</a:t>
            </a:r>
          </a:p>
          <a:p>
            <a:r>
              <a:rPr lang="en-US" sz="2400" dirty="0" smtClean="0"/>
              <a:t>1970: US EPA founded by President Nixon</a:t>
            </a:r>
            <a:endParaRPr lang="en-US" sz="2400" dirty="0"/>
          </a:p>
        </p:txBody>
      </p:sp>
    </p:spTree>
    <p:extLst>
      <p:ext uri="{BB962C8B-B14F-4D97-AF65-F5344CB8AC3E}">
        <p14:creationId xmlns:p14="http://schemas.microsoft.com/office/powerpoint/2010/main" val="29898546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23214" b="11518"/>
          <a:stretch/>
        </p:blipFill>
        <p:spPr>
          <a:xfrm>
            <a:off x="-25400" y="547915"/>
            <a:ext cx="6184900" cy="2652485"/>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0089"/>
          <a:stretch/>
        </p:blipFill>
        <p:spPr>
          <a:xfrm>
            <a:off x="0" y="3204029"/>
            <a:ext cx="6172200" cy="3653971"/>
          </a:xfrm>
          <a:prstGeom prst="rect">
            <a:avLst/>
          </a:prstGeom>
        </p:spPr>
      </p:pic>
      <p:sp>
        <p:nvSpPr>
          <p:cNvPr id="5" name="TextBox 4"/>
          <p:cNvSpPr txBox="1"/>
          <p:nvPr/>
        </p:nvSpPr>
        <p:spPr>
          <a:xfrm>
            <a:off x="6324600" y="1874157"/>
            <a:ext cx="2819400" cy="1569660"/>
          </a:xfrm>
          <a:prstGeom prst="rect">
            <a:avLst/>
          </a:prstGeom>
          <a:noFill/>
        </p:spPr>
        <p:txBody>
          <a:bodyPr wrap="square" rtlCol="0">
            <a:spAutoFit/>
          </a:bodyPr>
          <a:lstStyle/>
          <a:p>
            <a:r>
              <a:rPr lang="en-US" sz="2400" dirty="0" smtClean="0">
                <a:solidFill>
                  <a:srgbClr val="00B050"/>
                </a:solidFill>
              </a:rPr>
              <a:t>Damage usually  becomes evident in autumn, when grubs are large…</a:t>
            </a:r>
            <a:endParaRPr lang="en-US" sz="2400" dirty="0">
              <a:solidFill>
                <a:srgbClr val="00B050"/>
              </a:solidFill>
            </a:endParaRPr>
          </a:p>
        </p:txBody>
      </p:sp>
      <p:sp>
        <p:nvSpPr>
          <p:cNvPr id="6" name="TextBox 5"/>
          <p:cNvSpPr txBox="1"/>
          <p:nvPr/>
        </p:nvSpPr>
        <p:spPr>
          <a:xfrm>
            <a:off x="6324600" y="3733800"/>
            <a:ext cx="2743200" cy="1631216"/>
          </a:xfrm>
          <a:prstGeom prst="rect">
            <a:avLst/>
          </a:prstGeom>
          <a:noFill/>
        </p:spPr>
        <p:txBody>
          <a:bodyPr wrap="square" rtlCol="0">
            <a:spAutoFit/>
          </a:bodyPr>
          <a:lstStyle/>
          <a:p>
            <a:r>
              <a:rPr lang="en-US" sz="2000" dirty="0" smtClean="0">
                <a:solidFill>
                  <a:srgbClr val="FFFF00"/>
                </a:solidFill>
              </a:rPr>
              <a:t>Vertebrate predators such as skunks, raccoons may damage turf while foraging for grubs</a:t>
            </a:r>
            <a:endParaRPr lang="en-US" sz="2000" dirty="0">
              <a:solidFill>
                <a:srgbClr val="FFFF00"/>
              </a:solidFill>
            </a:endParaRPr>
          </a:p>
        </p:txBody>
      </p:sp>
    </p:spTree>
    <p:extLst>
      <p:ext uri="{BB962C8B-B14F-4D97-AF65-F5344CB8AC3E}">
        <p14:creationId xmlns:p14="http://schemas.microsoft.com/office/powerpoint/2010/main" val="36297587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IPMwht no border 2.pd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5800" y="6248400"/>
            <a:ext cx="5842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p:cNvSpPr>
            <a:spLocks noChangeArrowheads="1"/>
          </p:cNvSpPr>
          <p:nvPr/>
        </p:nvSpPr>
        <p:spPr bwMode="auto">
          <a:xfrm>
            <a:off x="685800" y="1523999"/>
            <a:ext cx="5508906" cy="4539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spcBef>
                <a:spcPct val="20000"/>
              </a:spcBef>
              <a:buFontTx/>
              <a:buChar char="•"/>
            </a:pPr>
            <a:r>
              <a:rPr lang="en-US" sz="3200" b="1" dirty="0" smtClean="0">
                <a:solidFill>
                  <a:srgbClr val="FFEEB1"/>
                </a:solidFill>
                <a:latin typeface="Times New Roman" pitchFamily="18" charset="0"/>
              </a:rPr>
              <a:t>Education</a:t>
            </a:r>
          </a:p>
          <a:p>
            <a:pPr marL="342900" indent="-342900">
              <a:spcBef>
                <a:spcPct val="20000"/>
              </a:spcBef>
              <a:buFontTx/>
              <a:buChar char="•"/>
            </a:pPr>
            <a:r>
              <a:rPr lang="en-US" sz="3200" b="1" dirty="0" smtClean="0">
                <a:solidFill>
                  <a:srgbClr val="FFEEB1"/>
                </a:solidFill>
                <a:latin typeface="Times New Roman" pitchFamily="18" charset="0"/>
              </a:rPr>
              <a:t>Prevention</a:t>
            </a:r>
          </a:p>
          <a:p>
            <a:pPr marL="800100" lvl="1" indent="-342900">
              <a:spcBef>
                <a:spcPct val="20000"/>
              </a:spcBef>
              <a:buFontTx/>
              <a:buChar char="•"/>
            </a:pPr>
            <a:r>
              <a:rPr lang="en-US" sz="3200" b="1" dirty="0" smtClean="0">
                <a:solidFill>
                  <a:srgbClr val="00B050"/>
                </a:solidFill>
                <a:latin typeface="Times New Roman" pitchFamily="18" charset="0"/>
              </a:rPr>
              <a:t>Warm season grasses more tolerant</a:t>
            </a:r>
          </a:p>
          <a:p>
            <a:pPr marL="800100" lvl="1" indent="-342900">
              <a:spcBef>
                <a:spcPct val="20000"/>
              </a:spcBef>
              <a:buFontTx/>
              <a:buChar char="•"/>
            </a:pPr>
            <a:r>
              <a:rPr lang="en-US" sz="3200" b="1" dirty="0" smtClean="0">
                <a:solidFill>
                  <a:srgbClr val="00B050"/>
                </a:solidFill>
                <a:latin typeface="Times New Roman" pitchFamily="18" charset="0"/>
              </a:rPr>
              <a:t>Proper irrigation</a:t>
            </a:r>
          </a:p>
          <a:p>
            <a:pPr marL="800100" lvl="1" indent="-342900">
              <a:spcBef>
                <a:spcPct val="20000"/>
              </a:spcBef>
              <a:buFontTx/>
              <a:buChar char="•"/>
            </a:pPr>
            <a:r>
              <a:rPr lang="en-US" sz="3200" b="1" dirty="0" smtClean="0">
                <a:solidFill>
                  <a:srgbClr val="00B050"/>
                </a:solidFill>
                <a:latin typeface="Times New Roman" pitchFamily="18" charset="0"/>
              </a:rPr>
              <a:t>Thatch removal</a:t>
            </a:r>
            <a:endParaRPr lang="en-US" sz="3200" b="1" dirty="0">
              <a:solidFill>
                <a:srgbClr val="00B050"/>
              </a:solidFill>
              <a:latin typeface="Times New Roman" pitchFamily="18" charset="0"/>
            </a:endParaRPr>
          </a:p>
        </p:txBody>
      </p:sp>
      <p:sp>
        <p:nvSpPr>
          <p:cNvPr id="5" name="Rectangle 5"/>
          <p:cNvSpPr>
            <a:spLocks noChangeArrowheads="1"/>
          </p:cNvSpPr>
          <p:nvPr/>
        </p:nvSpPr>
        <p:spPr bwMode="auto">
          <a:xfrm>
            <a:off x="381000" y="457200"/>
            <a:ext cx="82296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p>
            <a:pPr algn="ctr"/>
            <a:r>
              <a:rPr lang="en-US" sz="4400" b="1" dirty="0" smtClean="0">
                <a:solidFill>
                  <a:schemeClr val="accent1"/>
                </a:solidFill>
                <a:latin typeface="Times New Roman" pitchFamily="18" charset="0"/>
              </a:rPr>
              <a:t>IPM for white grubs</a:t>
            </a:r>
            <a:endParaRPr lang="en-US" sz="4400" b="1" dirty="0">
              <a:solidFill>
                <a:schemeClr val="accent1"/>
              </a:solidFill>
              <a:latin typeface="Times New Roman" pitchFamily="18" charset="0"/>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10328"/>
          <a:stretch/>
        </p:blipFill>
        <p:spPr>
          <a:xfrm>
            <a:off x="6194706" y="1516742"/>
            <a:ext cx="2939487" cy="1732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4706" y="3326809"/>
            <a:ext cx="2921344" cy="2769191"/>
          </a:xfrm>
          <a:prstGeom prst="rect">
            <a:avLst/>
          </a:prstGeom>
        </p:spPr>
      </p:pic>
    </p:spTree>
    <p:extLst>
      <p:ext uri="{BB962C8B-B14F-4D97-AF65-F5344CB8AC3E}">
        <p14:creationId xmlns:p14="http://schemas.microsoft.com/office/powerpoint/2010/main" val="32127338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IPMwht no border 2.pd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5800" y="6248400"/>
            <a:ext cx="5842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p:cNvSpPr>
            <a:spLocks noChangeArrowheads="1"/>
          </p:cNvSpPr>
          <p:nvPr/>
        </p:nvSpPr>
        <p:spPr bwMode="auto">
          <a:xfrm>
            <a:off x="685800" y="1523999"/>
            <a:ext cx="8458200" cy="4539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spcBef>
                <a:spcPct val="20000"/>
              </a:spcBef>
              <a:buFontTx/>
              <a:buChar char="•"/>
            </a:pPr>
            <a:r>
              <a:rPr lang="en-US" sz="3200" b="1" dirty="0" smtClean="0">
                <a:solidFill>
                  <a:srgbClr val="FFEEB1"/>
                </a:solidFill>
                <a:latin typeface="Times New Roman" pitchFamily="18" charset="0"/>
              </a:rPr>
              <a:t>Education</a:t>
            </a:r>
          </a:p>
          <a:p>
            <a:pPr marL="342900" indent="-342900">
              <a:spcBef>
                <a:spcPct val="20000"/>
              </a:spcBef>
              <a:buFontTx/>
              <a:buChar char="•"/>
            </a:pPr>
            <a:r>
              <a:rPr lang="en-US" sz="3200" b="1" dirty="0" smtClean="0">
                <a:solidFill>
                  <a:srgbClr val="FFEEB1"/>
                </a:solidFill>
                <a:latin typeface="Times New Roman" pitchFamily="18" charset="0"/>
              </a:rPr>
              <a:t>Prevention</a:t>
            </a:r>
          </a:p>
          <a:p>
            <a:pPr marL="342900" indent="-342900">
              <a:spcBef>
                <a:spcPct val="20000"/>
              </a:spcBef>
              <a:buFontTx/>
              <a:buChar char="•"/>
            </a:pPr>
            <a:r>
              <a:rPr lang="en-US" sz="3200" b="1" dirty="0" smtClean="0">
                <a:solidFill>
                  <a:srgbClr val="FFEEB1"/>
                </a:solidFill>
                <a:latin typeface="Times New Roman" pitchFamily="18" charset="0"/>
              </a:rPr>
              <a:t>Monitoring</a:t>
            </a:r>
          </a:p>
          <a:p>
            <a:pPr marL="800100" lvl="1" indent="-342900">
              <a:spcBef>
                <a:spcPct val="20000"/>
              </a:spcBef>
              <a:buFontTx/>
              <a:buChar char="•"/>
            </a:pPr>
            <a:r>
              <a:rPr lang="en-US" sz="2800" b="1" dirty="0" smtClean="0">
                <a:solidFill>
                  <a:srgbClr val="00B050"/>
                </a:solidFill>
                <a:latin typeface="Times New Roman" pitchFamily="18" charset="0"/>
              </a:rPr>
              <a:t>Adult beetles attracted to lights (May-July)</a:t>
            </a:r>
          </a:p>
          <a:p>
            <a:pPr marL="800100" lvl="1" indent="-342900">
              <a:spcBef>
                <a:spcPct val="20000"/>
              </a:spcBef>
              <a:buFontTx/>
              <a:buChar char="•"/>
            </a:pPr>
            <a:r>
              <a:rPr lang="en-US" sz="2800" b="1" dirty="0" smtClean="0">
                <a:solidFill>
                  <a:srgbClr val="00B050"/>
                </a:solidFill>
                <a:latin typeface="Times New Roman" pitchFamily="18" charset="0"/>
              </a:rPr>
              <a:t>Cut / roll turf to expose grubs (June-…) </a:t>
            </a:r>
          </a:p>
        </p:txBody>
      </p:sp>
      <p:sp>
        <p:nvSpPr>
          <p:cNvPr id="6" name="Rectangle 5"/>
          <p:cNvSpPr>
            <a:spLocks noChangeArrowheads="1"/>
          </p:cNvSpPr>
          <p:nvPr/>
        </p:nvSpPr>
        <p:spPr bwMode="auto">
          <a:xfrm>
            <a:off x="381000" y="457200"/>
            <a:ext cx="82296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p>
            <a:pPr algn="ctr"/>
            <a:r>
              <a:rPr lang="en-US" sz="4400" b="1" dirty="0" smtClean="0">
                <a:solidFill>
                  <a:schemeClr val="accent1"/>
                </a:solidFill>
                <a:latin typeface="Times New Roman" pitchFamily="18" charset="0"/>
              </a:rPr>
              <a:t>IPM for white grubs</a:t>
            </a:r>
            <a:endParaRPr lang="en-US" sz="4400" b="1" dirty="0">
              <a:solidFill>
                <a:schemeClr val="accent1"/>
              </a:solidFill>
              <a:latin typeface="Times New Roman" pitchFamily="18"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4265299"/>
            <a:ext cx="3810000" cy="250349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4265299"/>
            <a:ext cx="3630554" cy="2422839"/>
          </a:xfrm>
          <a:prstGeom prst="rect">
            <a:avLst/>
          </a:prstGeom>
        </p:spPr>
      </p:pic>
      <p:sp>
        <p:nvSpPr>
          <p:cNvPr id="12" name="TextBox 11"/>
          <p:cNvSpPr txBox="1"/>
          <p:nvPr/>
        </p:nvSpPr>
        <p:spPr>
          <a:xfrm>
            <a:off x="4495800" y="1981200"/>
            <a:ext cx="4648200" cy="954107"/>
          </a:xfrm>
          <a:prstGeom prst="rect">
            <a:avLst/>
          </a:prstGeom>
          <a:noFill/>
        </p:spPr>
        <p:txBody>
          <a:bodyPr wrap="square" rtlCol="0">
            <a:spAutoFit/>
          </a:bodyPr>
          <a:lstStyle/>
          <a:p>
            <a:r>
              <a:rPr lang="en-US" sz="2800" dirty="0" smtClean="0">
                <a:solidFill>
                  <a:srgbClr val="FFFF00"/>
                </a:solidFill>
              </a:rPr>
              <a:t>Infestations tend to reoccur in same area / region</a:t>
            </a:r>
            <a:endParaRPr lang="en-US" sz="2800" dirty="0">
              <a:solidFill>
                <a:srgbClr val="FFFF00"/>
              </a:solidFill>
            </a:endParaRPr>
          </a:p>
        </p:txBody>
      </p:sp>
    </p:spTree>
    <p:extLst>
      <p:ext uri="{BB962C8B-B14F-4D97-AF65-F5344CB8AC3E}">
        <p14:creationId xmlns:p14="http://schemas.microsoft.com/office/powerpoint/2010/main" val="4717614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IPMwht no border 2.pd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5800" y="6248400"/>
            <a:ext cx="5842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p:cNvSpPr>
            <a:spLocks noChangeArrowheads="1"/>
          </p:cNvSpPr>
          <p:nvPr/>
        </p:nvSpPr>
        <p:spPr bwMode="auto">
          <a:xfrm>
            <a:off x="685800" y="1523999"/>
            <a:ext cx="8458200" cy="4539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spcBef>
                <a:spcPct val="20000"/>
              </a:spcBef>
              <a:buFontTx/>
              <a:buChar char="•"/>
            </a:pPr>
            <a:r>
              <a:rPr lang="en-US" sz="3200" b="1" dirty="0" smtClean="0">
                <a:solidFill>
                  <a:srgbClr val="FFEEB1"/>
                </a:solidFill>
                <a:latin typeface="Times New Roman" pitchFamily="18" charset="0"/>
              </a:rPr>
              <a:t>Education</a:t>
            </a:r>
          </a:p>
          <a:p>
            <a:pPr marL="342900" indent="-342900">
              <a:spcBef>
                <a:spcPct val="20000"/>
              </a:spcBef>
              <a:buFontTx/>
              <a:buChar char="•"/>
            </a:pPr>
            <a:r>
              <a:rPr lang="en-US" sz="3200" b="1" dirty="0" smtClean="0">
                <a:solidFill>
                  <a:srgbClr val="FFEEB1"/>
                </a:solidFill>
                <a:latin typeface="Times New Roman" pitchFamily="18" charset="0"/>
              </a:rPr>
              <a:t>Prevention</a:t>
            </a:r>
          </a:p>
          <a:p>
            <a:pPr marL="342900" indent="-342900">
              <a:spcBef>
                <a:spcPct val="20000"/>
              </a:spcBef>
              <a:buFontTx/>
              <a:buChar char="•"/>
            </a:pPr>
            <a:r>
              <a:rPr lang="en-US" sz="3200" b="1" dirty="0" smtClean="0">
                <a:solidFill>
                  <a:srgbClr val="FFEEB1"/>
                </a:solidFill>
                <a:latin typeface="Times New Roman" pitchFamily="18" charset="0"/>
              </a:rPr>
              <a:t>Monitoring</a:t>
            </a:r>
          </a:p>
          <a:p>
            <a:pPr marL="342900" indent="-342900">
              <a:spcBef>
                <a:spcPct val="20000"/>
              </a:spcBef>
              <a:buFontTx/>
              <a:buChar char="•"/>
            </a:pPr>
            <a:r>
              <a:rPr lang="en-US" sz="3200" b="1" dirty="0" smtClean="0">
                <a:solidFill>
                  <a:srgbClr val="FFEEB1"/>
                </a:solidFill>
                <a:latin typeface="Times New Roman" pitchFamily="18" charset="0"/>
              </a:rPr>
              <a:t>Thresholds</a:t>
            </a:r>
          </a:p>
          <a:p>
            <a:pPr marL="800100" lvl="1" indent="-342900">
              <a:spcBef>
                <a:spcPct val="20000"/>
              </a:spcBef>
              <a:buFontTx/>
              <a:buChar char="•"/>
            </a:pPr>
            <a:r>
              <a:rPr lang="en-US" sz="3200" b="1" dirty="0" smtClean="0">
                <a:solidFill>
                  <a:srgbClr val="00B050"/>
                </a:solidFill>
                <a:latin typeface="Times New Roman" pitchFamily="18" charset="0"/>
              </a:rPr>
              <a:t>≥ 6 grubs / </a:t>
            </a:r>
            <a:r>
              <a:rPr lang="en-US" sz="3200" b="1" dirty="0" err="1" smtClean="0">
                <a:solidFill>
                  <a:srgbClr val="00B050"/>
                </a:solidFill>
                <a:latin typeface="Times New Roman" pitchFamily="18" charset="0"/>
              </a:rPr>
              <a:t>sq.ft</a:t>
            </a:r>
            <a:r>
              <a:rPr lang="en-US" sz="3200" b="1" dirty="0" smtClean="0">
                <a:solidFill>
                  <a:srgbClr val="00B050"/>
                </a:solidFill>
                <a:latin typeface="Times New Roman" pitchFamily="18" charset="0"/>
              </a:rPr>
              <a:t>. in most turf situations</a:t>
            </a:r>
          </a:p>
          <a:p>
            <a:pPr marL="800100" lvl="1" indent="-342900">
              <a:spcBef>
                <a:spcPct val="20000"/>
              </a:spcBef>
              <a:buFontTx/>
              <a:buChar char="•"/>
            </a:pPr>
            <a:r>
              <a:rPr lang="en-US" sz="3200" b="1" dirty="0" smtClean="0">
                <a:solidFill>
                  <a:srgbClr val="00B050"/>
                </a:solidFill>
                <a:latin typeface="Times New Roman" pitchFamily="18" charset="0"/>
              </a:rPr>
              <a:t>≥ 1 grub / sq. ft. in golf course greens</a:t>
            </a:r>
          </a:p>
          <a:p>
            <a:pPr marL="800100" lvl="1" indent="-342900">
              <a:spcBef>
                <a:spcPct val="20000"/>
              </a:spcBef>
              <a:buFontTx/>
              <a:buChar char="•"/>
            </a:pPr>
            <a:r>
              <a:rPr lang="en-US" sz="3200" b="1" dirty="0" smtClean="0">
                <a:solidFill>
                  <a:srgbClr val="00B050"/>
                </a:solidFill>
                <a:latin typeface="Times New Roman" pitchFamily="18" charset="0"/>
              </a:rPr>
              <a:t>Vertebrate predation / turf damage?</a:t>
            </a:r>
          </a:p>
        </p:txBody>
      </p:sp>
      <p:sp>
        <p:nvSpPr>
          <p:cNvPr id="5" name="Rectangle 4"/>
          <p:cNvSpPr>
            <a:spLocks noChangeArrowheads="1"/>
          </p:cNvSpPr>
          <p:nvPr/>
        </p:nvSpPr>
        <p:spPr bwMode="auto">
          <a:xfrm>
            <a:off x="381000" y="457200"/>
            <a:ext cx="82296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p>
            <a:pPr algn="ctr"/>
            <a:r>
              <a:rPr lang="en-US" sz="4400" b="1" dirty="0" smtClean="0">
                <a:solidFill>
                  <a:schemeClr val="accent1"/>
                </a:solidFill>
                <a:latin typeface="Times New Roman" pitchFamily="18" charset="0"/>
              </a:rPr>
              <a:t>IPM for white grubs</a:t>
            </a:r>
            <a:endParaRPr lang="en-US" sz="4400" b="1" dirty="0">
              <a:solidFill>
                <a:schemeClr val="accent1"/>
              </a:solidFill>
              <a:latin typeface="Times New Roman" pitchFamily="18" charset="0"/>
            </a:endParaRPr>
          </a:p>
        </p:txBody>
      </p:sp>
    </p:spTree>
    <p:extLst>
      <p:ext uri="{BB962C8B-B14F-4D97-AF65-F5344CB8AC3E}">
        <p14:creationId xmlns:p14="http://schemas.microsoft.com/office/powerpoint/2010/main" val="35048494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IPMwht no border 2.pd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5800" y="6248400"/>
            <a:ext cx="5842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p:cNvSpPr>
            <a:spLocks noChangeArrowheads="1"/>
          </p:cNvSpPr>
          <p:nvPr/>
        </p:nvSpPr>
        <p:spPr bwMode="auto">
          <a:xfrm>
            <a:off x="685800" y="1523999"/>
            <a:ext cx="8458200" cy="4539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spcBef>
                <a:spcPct val="20000"/>
              </a:spcBef>
              <a:buFontTx/>
              <a:buChar char="•"/>
            </a:pPr>
            <a:r>
              <a:rPr lang="en-US" sz="3200" b="1" dirty="0" smtClean="0">
                <a:solidFill>
                  <a:srgbClr val="FFEEB1"/>
                </a:solidFill>
                <a:latin typeface="Times New Roman" pitchFamily="18" charset="0"/>
              </a:rPr>
              <a:t>Education</a:t>
            </a:r>
          </a:p>
          <a:p>
            <a:pPr marL="342900" indent="-342900">
              <a:spcBef>
                <a:spcPct val="20000"/>
              </a:spcBef>
              <a:buFontTx/>
              <a:buChar char="•"/>
            </a:pPr>
            <a:r>
              <a:rPr lang="en-US" sz="3200" b="1" dirty="0" smtClean="0">
                <a:solidFill>
                  <a:srgbClr val="FFEEB1"/>
                </a:solidFill>
                <a:latin typeface="Times New Roman" pitchFamily="18" charset="0"/>
              </a:rPr>
              <a:t>Prevention</a:t>
            </a:r>
          </a:p>
          <a:p>
            <a:pPr marL="342900" indent="-342900">
              <a:spcBef>
                <a:spcPct val="20000"/>
              </a:spcBef>
              <a:buFontTx/>
              <a:buChar char="•"/>
            </a:pPr>
            <a:r>
              <a:rPr lang="en-US" sz="3200" b="1" dirty="0" smtClean="0">
                <a:solidFill>
                  <a:srgbClr val="FFEEB1"/>
                </a:solidFill>
                <a:latin typeface="Times New Roman" pitchFamily="18" charset="0"/>
              </a:rPr>
              <a:t>Monitoring</a:t>
            </a:r>
          </a:p>
          <a:p>
            <a:pPr marL="342900" indent="-342900">
              <a:spcBef>
                <a:spcPct val="20000"/>
              </a:spcBef>
              <a:buFontTx/>
              <a:buChar char="•"/>
            </a:pPr>
            <a:r>
              <a:rPr lang="en-US" sz="3200" b="1" dirty="0" smtClean="0">
                <a:solidFill>
                  <a:srgbClr val="FFEEB1"/>
                </a:solidFill>
                <a:latin typeface="Times New Roman" pitchFamily="18" charset="0"/>
              </a:rPr>
              <a:t>Thresholds</a:t>
            </a:r>
          </a:p>
          <a:p>
            <a:pPr marL="342900" indent="-342900">
              <a:spcBef>
                <a:spcPct val="20000"/>
              </a:spcBef>
              <a:buFontTx/>
              <a:buChar char="•"/>
            </a:pPr>
            <a:r>
              <a:rPr lang="en-US" sz="3200" b="1" dirty="0" smtClean="0">
                <a:solidFill>
                  <a:srgbClr val="FFEEB1"/>
                </a:solidFill>
                <a:latin typeface="Times New Roman" pitchFamily="18" charset="0"/>
              </a:rPr>
              <a:t>Multiple tactics</a:t>
            </a:r>
          </a:p>
          <a:p>
            <a:pPr marL="800100" lvl="1" indent="-342900">
              <a:spcBef>
                <a:spcPct val="20000"/>
              </a:spcBef>
              <a:buFontTx/>
              <a:buChar char="•"/>
            </a:pPr>
            <a:r>
              <a:rPr lang="en-US" sz="3200" b="1" dirty="0" smtClean="0">
                <a:solidFill>
                  <a:srgbClr val="FFEEB1"/>
                </a:solidFill>
                <a:latin typeface="Times New Roman" pitchFamily="18" charset="0"/>
              </a:rPr>
              <a:t>Cultural</a:t>
            </a:r>
          </a:p>
          <a:p>
            <a:pPr marL="800100" lvl="1" indent="-342900">
              <a:spcBef>
                <a:spcPct val="20000"/>
              </a:spcBef>
              <a:buFontTx/>
              <a:buChar char="•"/>
            </a:pPr>
            <a:r>
              <a:rPr lang="en-US" sz="3200" b="1" dirty="0" smtClean="0">
                <a:solidFill>
                  <a:srgbClr val="FFEEB1"/>
                </a:solidFill>
                <a:latin typeface="Times New Roman" pitchFamily="18" charset="0"/>
              </a:rPr>
              <a:t>Biological</a:t>
            </a:r>
          </a:p>
          <a:p>
            <a:pPr marL="800100" lvl="1" indent="-342900">
              <a:spcBef>
                <a:spcPct val="20000"/>
              </a:spcBef>
              <a:buFontTx/>
              <a:buChar char="•"/>
            </a:pPr>
            <a:r>
              <a:rPr lang="en-US" sz="3200" b="1" dirty="0" smtClean="0">
                <a:solidFill>
                  <a:srgbClr val="FFEEB1"/>
                </a:solidFill>
                <a:latin typeface="Times New Roman" pitchFamily="18" charset="0"/>
              </a:rPr>
              <a:t>Chemical </a:t>
            </a:r>
          </a:p>
        </p:txBody>
      </p:sp>
      <p:sp>
        <p:nvSpPr>
          <p:cNvPr id="5" name="Rectangle 4"/>
          <p:cNvSpPr>
            <a:spLocks noChangeArrowheads="1"/>
          </p:cNvSpPr>
          <p:nvPr/>
        </p:nvSpPr>
        <p:spPr bwMode="auto">
          <a:xfrm>
            <a:off x="381000" y="457200"/>
            <a:ext cx="82296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p>
            <a:pPr algn="ctr"/>
            <a:r>
              <a:rPr lang="en-US" sz="4400" b="1" dirty="0" smtClean="0">
                <a:solidFill>
                  <a:schemeClr val="accent1"/>
                </a:solidFill>
                <a:latin typeface="Times New Roman" pitchFamily="18" charset="0"/>
              </a:rPr>
              <a:t>IPM for white grubs</a:t>
            </a:r>
            <a:endParaRPr lang="en-US" sz="4400" b="1" dirty="0">
              <a:solidFill>
                <a:schemeClr val="accent1"/>
              </a:solidFill>
              <a:latin typeface="Times New Roman" pitchFamily="18" charset="0"/>
            </a:endParaRPr>
          </a:p>
        </p:txBody>
      </p:sp>
      <p:sp>
        <p:nvSpPr>
          <p:cNvPr id="6" name="Curved Left Arrow 5"/>
          <p:cNvSpPr/>
          <p:nvPr/>
        </p:nvSpPr>
        <p:spPr bwMode="auto">
          <a:xfrm rot="10800000" flipH="1">
            <a:off x="3276601" y="1752600"/>
            <a:ext cx="2882900" cy="3352800"/>
          </a:xfrm>
          <a:prstGeom prst="curved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4" charset="-52"/>
              <a:ea typeface="ＭＳ Ｐゴシック" pitchFamily="64" charset="-128"/>
              <a:cs typeface="ＭＳ Ｐゴシック" pitchFamily="64" charset="-128"/>
            </a:endParaRPr>
          </a:p>
        </p:txBody>
      </p:sp>
    </p:spTree>
    <p:extLst>
      <p:ext uri="{BB962C8B-B14F-4D97-AF65-F5344CB8AC3E}">
        <p14:creationId xmlns:p14="http://schemas.microsoft.com/office/powerpoint/2010/main" val="1215832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Biological control for white grubs</a:t>
            </a:r>
            <a:endParaRPr lang="en-US" dirty="0"/>
          </a:p>
        </p:txBody>
      </p:sp>
      <p:sp>
        <p:nvSpPr>
          <p:cNvPr id="3" name="Text Placeholder 2"/>
          <p:cNvSpPr>
            <a:spLocks noGrp="1"/>
          </p:cNvSpPr>
          <p:nvPr>
            <p:ph type="body" sz="half" idx="1"/>
          </p:nvPr>
        </p:nvSpPr>
        <p:spPr/>
        <p:txBody>
          <a:bodyPr/>
          <a:lstStyle/>
          <a:p>
            <a:r>
              <a:rPr lang="en-US" dirty="0" err="1" smtClean="0"/>
              <a:t>Entomopathogenic</a:t>
            </a:r>
            <a:r>
              <a:rPr lang="en-US" dirty="0" smtClean="0"/>
              <a:t> nematodes</a:t>
            </a:r>
          </a:p>
          <a:p>
            <a:pPr lvl="1"/>
            <a:r>
              <a:rPr lang="en-US" i="1" dirty="0" err="1" smtClean="0">
                <a:solidFill>
                  <a:srgbClr val="00B050"/>
                </a:solidFill>
              </a:rPr>
              <a:t>Heterorhabditis</a:t>
            </a:r>
            <a:r>
              <a:rPr lang="en-US" i="1" dirty="0" smtClean="0">
                <a:solidFill>
                  <a:srgbClr val="00B050"/>
                </a:solidFill>
              </a:rPr>
              <a:t> </a:t>
            </a:r>
            <a:r>
              <a:rPr lang="en-US" i="1" dirty="0" err="1" smtClean="0">
                <a:solidFill>
                  <a:srgbClr val="00B050"/>
                </a:solidFill>
              </a:rPr>
              <a:t>bacteriophora</a:t>
            </a:r>
            <a:endParaRPr lang="en-US" i="1" dirty="0" smtClean="0">
              <a:solidFill>
                <a:srgbClr val="00B050"/>
              </a:solidFill>
            </a:endParaRPr>
          </a:p>
          <a:p>
            <a:pPr lvl="1"/>
            <a:r>
              <a:rPr lang="en-US" i="1" dirty="0" err="1" smtClean="0">
                <a:solidFill>
                  <a:srgbClr val="00B050"/>
                </a:solidFill>
              </a:rPr>
              <a:t>Steinernema</a:t>
            </a:r>
            <a:r>
              <a:rPr lang="en-US" i="1" dirty="0" smtClean="0">
                <a:solidFill>
                  <a:srgbClr val="00B050"/>
                </a:solidFill>
              </a:rPr>
              <a:t> </a:t>
            </a:r>
            <a:r>
              <a:rPr lang="en-US" dirty="0" smtClean="0">
                <a:solidFill>
                  <a:srgbClr val="00B050"/>
                </a:solidFill>
              </a:rPr>
              <a:t>spp. </a:t>
            </a:r>
            <a:r>
              <a:rPr lang="en-US" dirty="0">
                <a:solidFill>
                  <a:srgbClr val="00B050"/>
                </a:solidFill>
              </a:rPr>
              <a:t>n</a:t>
            </a:r>
            <a:r>
              <a:rPr lang="en-US" dirty="0" smtClean="0">
                <a:solidFill>
                  <a:srgbClr val="00B050"/>
                </a:solidFill>
              </a:rPr>
              <a:t>ot effective</a:t>
            </a:r>
            <a:endParaRPr lang="en-US" i="1" dirty="0">
              <a:solidFill>
                <a:srgbClr val="00B050"/>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0055"/>
          <a:stretch/>
        </p:blipFill>
        <p:spPr>
          <a:xfrm>
            <a:off x="1600200" y="3381113"/>
            <a:ext cx="5822950" cy="3476887"/>
          </a:xfrm>
          <a:prstGeom prst="rect">
            <a:avLst/>
          </a:prstGeom>
        </p:spPr>
      </p:pic>
    </p:spTree>
    <p:extLst>
      <p:ext uri="{BB962C8B-B14F-4D97-AF65-F5344CB8AC3E}">
        <p14:creationId xmlns:p14="http://schemas.microsoft.com/office/powerpoint/2010/main" val="16323915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685800" y="152400"/>
            <a:ext cx="7772400" cy="1143000"/>
          </a:xfrm>
        </p:spPr>
        <p:txBody>
          <a:bodyPr/>
          <a:lstStyle/>
          <a:p>
            <a:r>
              <a:rPr lang="en-US" dirty="0" smtClean="0"/>
              <a:t>Biological control for white grubs</a:t>
            </a:r>
            <a:endParaRPr lang="en-US" dirty="0"/>
          </a:p>
        </p:txBody>
      </p:sp>
      <p:sp>
        <p:nvSpPr>
          <p:cNvPr id="4" name="Text Placeholder 2"/>
          <p:cNvSpPr txBox="1">
            <a:spLocks/>
          </p:cNvSpPr>
          <p:nvPr/>
        </p:nvSpPr>
        <p:spPr>
          <a:xfrm>
            <a:off x="685800" y="1600200"/>
            <a:ext cx="7772400" cy="4114800"/>
          </a:xfrm>
          <a:prstGeom prst="rect">
            <a:avLst/>
          </a:prstGeom>
        </p:spPr>
        <p:txBody>
          <a:bodyPr/>
          <a:lstStyle>
            <a:lvl1pPr marL="342900" indent="-342900" algn="l" rtl="0" eaLnBrk="1" fontAlgn="base" hangingPunct="1">
              <a:spcBef>
                <a:spcPts val="1200"/>
              </a:spcBef>
              <a:spcAft>
                <a:spcPct val="0"/>
              </a:spcAft>
              <a:buChar char="•"/>
              <a:defRPr sz="3200">
                <a:solidFill>
                  <a:srgbClr val="FFEEB1"/>
                </a:solidFill>
                <a:latin typeface="+mn-lt"/>
                <a:ea typeface="+mn-ea"/>
                <a:cs typeface="+mn-cs"/>
              </a:defRPr>
            </a:lvl1pPr>
            <a:lvl2pPr marL="742950" indent="-285750" algn="l" rtl="0" eaLnBrk="1" fontAlgn="base" hangingPunct="1">
              <a:spcBef>
                <a:spcPts val="1200"/>
              </a:spcBef>
              <a:spcAft>
                <a:spcPct val="0"/>
              </a:spcAft>
              <a:buChar char="–"/>
              <a:defRPr sz="2800">
                <a:solidFill>
                  <a:srgbClr val="FFEEB1"/>
                </a:solidFill>
                <a:latin typeface="+mn-lt"/>
                <a:ea typeface="+mn-ea"/>
              </a:defRPr>
            </a:lvl2pPr>
            <a:lvl3pPr marL="1143000" indent="-228600" algn="l" rtl="0" eaLnBrk="1" fontAlgn="base" hangingPunct="1">
              <a:spcBef>
                <a:spcPts val="1200"/>
              </a:spcBef>
              <a:spcAft>
                <a:spcPct val="0"/>
              </a:spcAft>
              <a:buChar char="•"/>
              <a:defRPr sz="2000">
                <a:solidFill>
                  <a:srgbClr val="FFEEB1"/>
                </a:solidFill>
                <a:latin typeface="+mn-lt"/>
                <a:ea typeface="+mn-ea"/>
              </a:defRPr>
            </a:lvl3pPr>
            <a:lvl4pPr marL="1600200" indent="-228600" algn="l" rtl="0" eaLnBrk="1" fontAlgn="base" hangingPunct="1">
              <a:spcBef>
                <a:spcPts val="1200"/>
              </a:spcBef>
              <a:spcAft>
                <a:spcPct val="0"/>
              </a:spcAft>
              <a:buChar char="–"/>
              <a:defRPr sz="2000">
                <a:solidFill>
                  <a:srgbClr val="FFEEB1"/>
                </a:solidFill>
                <a:latin typeface="+mn-lt"/>
                <a:ea typeface="+mn-ea"/>
              </a:defRPr>
            </a:lvl4pPr>
            <a:lvl5pPr marL="2057400" indent="-228600" algn="l" rtl="0" eaLnBrk="1" fontAlgn="base" hangingPunct="1">
              <a:spcBef>
                <a:spcPts val="1200"/>
              </a:spcBef>
              <a:spcAft>
                <a:spcPct val="0"/>
              </a:spcAft>
              <a:buChar char="»"/>
              <a:defRPr sz="2000">
                <a:solidFill>
                  <a:srgbClr val="FFEEB1"/>
                </a:solidFill>
                <a:latin typeface="+mn-lt"/>
                <a:ea typeface="+mn-ea"/>
              </a:defRPr>
            </a:lvl5pPr>
            <a:lvl6pPr marL="2514600" indent="-228600" algn="l" rtl="0" eaLnBrk="1" fontAlgn="base" hangingPunct="1">
              <a:spcBef>
                <a:spcPct val="20000"/>
              </a:spcBef>
              <a:spcAft>
                <a:spcPct val="20000"/>
              </a:spcAft>
              <a:buChar char="»"/>
              <a:defRPr sz="2000">
                <a:solidFill>
                  <a:srgbClr val="FFEEB1"/>
                </a:solidFill>
                <a:latin typeface="+mn-lt"/>
                <a:ea typeface="+mn-ea"/>
              </a:defRPr>
            </a:lvl6pPr>
            <a:lvl7pPr marL="2971800" indent="-228600" algn="l" rtl="0" eaLnBrk="1" fontAlgn="base" hangingPunct="1">
              <a:spcBef>
                <a:spcPct val="20000"/>
              </a:spcBef>
              <a:spcAft>
                <a:spcPct val="20000"/>
              </a:spcAft>
              <a:buChar char="»"/>
              <a:defRPr sz="2000">
                <a:solidFill>
                  <a:srgbClr val="FFEEB1"/>
                </a:solidFill>
                <a:latin typeface="+mn-lt"/>
                <a:ea typeface="+mn-ea"/>
              </a:defRPr>
            </a:lvl7pPr>
            <a:lvl8pPr marL="3429000" indent="-228600" algn="l" rtl="0" eaLnBrk="1" fontAlgn="base" hangingPunct="1">
              <a:spcBef>
                <a:spcPct val="20000"/>
              </a:spcBef>
              <a:spcAft>
                <a:spcPct val="20000"/>
              </a:spcAft>
              <a:buChar char="»"/>
              <a:defRPr sz="2000">
                <a:solidFill>
                  <a:srgbClr val="FFEEB1"/>
                </a:solidFill>
                <a:latin typeface="+mn-lt"/>
                <a:ea typeface="+mn-ea"/>
              </a:defRPr>
            </a:lvl8pPr>
            <a:lvl9pPr marL="3886200" indent="-228600" algn="l" rtl="0" eaLnBrk="1" fontAlgn="base" hangingPunct="1">
              <a:spcBef>
                <a:spcPct val="20000"/>
              </a:spcBef>
              <a:spcAft>
                <a:spcPct val="20000"/>
              </a:spcAft>
              <a:buChar char="»"/>
              <a:defRPr sz="2000">
                <a:solidFill>
                  <a:srgbClr val="FFEEB1"/>
                </a:solidFill>
                <a:latin typeface="+mn-lt"/>
                <a:ea typeface="+mn-ea"/>
              </a:defRPr>
            </a:lvl9pPr>
          </a:lstStyle>
          <a:p>
            <a:r>
              <a:rPr lang="en-US" kern="0" dirty="0" err="1" smtClean="0"/>
              <a:t>Entomopathogenic</a:t>
            </a:r>
            <a:r>
              <a:rPr lang="en-US" kern="0" dirty="0" smtClean="0"/>
              <a:t> nematodes</a:t>
            </a:r>
          </a:p>
          <a:p>
            <a:pPr lvl="1"/>
            <a:r>
              <a:rPr lang="en-US" i="1" kern="0" dirty="0" err="1" smtClean="0">
                <a:solidFill>
                  <a:srgbClr val="00B050"/>
                </a:solidFill>
              </a:rPr>
              <a:t>Heterorhabditis</a:t>
            </a:r>
            <a:r>
              <a:rPr lang="en-US" i="1" kern="0" dirty="0" smtClean="0">
                <a:solidFill>
                  <a:srgbClr val="00B050"/>
                </a:solidFill>
              </a:rPr>
              <a:t> </a:t>
            </a:r>
            <a:r>
              <a:rPr lang="en-US" i="1" kern="0" dirty="0" err="1" smtClean="0">
                <a:solidFill>
                  <a:srgbClr val="00B050"/>
                </a:solidFill>
              </a:rPr>
              <a:t>bacteriophora</a:t>
            </a:r>
            <a:endParaRPr lang="en-US" i="1" kern="0" dirty="0" smtClean="0">
              <a:solidFill>
                <a:srgbClr val="00B050"/>
              </a:solidFill>
            </a:endParaRPr>
          </a:p>
          <a:p>
            <a:pPr lvl="1"/>
            <a:r>
              <a:rPr lang="en-US" i="1" kern="0" dirty="0" err="1" smtClean="0">
                <a:solidFill>
                  <a:srgbClr val="00B050"/>
                </a:solidFill>
              </a:rPr>
              <a:t>Steinernema</a:t>
            </a:r>
            <a:r>
              <a:rPr lang="en-US" i="1" kern="0" dirty="0" smtClean="0">
                <a:solidFill>
                  <a:srgbClr val="00B050"/>
                </a:solidFill>
              </a:rPr>
              <a:t> </a:t>
            </a:r>
            <a:r>
              <a:rPr lang="en-US" kern="0" dirty="0" smtClean="0">
                <a:solidFill>
                  <a:srgbClr val="00B050"/>
                </a:solidFill>
              </a:rPr>
              <a:t>spp. not effective</a:t>
            </a:r>
          </a:p>
          <a:p>
            <a:pPr lvl="1"/>
            <a:r>
              <a:rPr lang="en-US" kern="0" dirty="0">
                <a:solidFill>
                  <a:srgbClr val="00B050"/>
                </a:solidFill>
              </a:rPr>
              <a:t>C</a:t>
            </a:r>
            <a:r>
              <a:rPr lang="en-US" kern="0" dirty="0" smtClean="0">
                <a:solidFill>
                  <a:srgbClr val="00B050"/>
                </a:solidFill>
              </a:rPr>
              <a:t>an be used at any time during grub stage</a:t>
            </a:r>
          </a:p>
          <a:p>
            <a:pPr lvl="1"/>
            <a:r>
              <a:rPr lang="en-US" kern="0" dirty="0" smtClean="0">
                <a:solidFill>
                  <a:srgbClr val="00B050"/>
                </a:solidFill>
              </a:rPr>
              <a:t>May not prevent vertebrate predation </a:t>
            </a:r>
            <a:endParaRPr lang="en-US" kern="0" dirty="0">
              <a:solidFill>
                <a:srgbClr val="00B050"/>
              </a:solidFill>
            </a:endParaRPr>
          </a:p>
        </p:txBody>
      </p:sp>
    </p:spTree>
    <p:extLst>
      <p:ext uri="{BB962C8B-B14F-4D97-AF65-F5344CB8AC3E}">
        <p14:creationId xmlns:p14="http://schemas.microsoft.com/office/powerpoint/2010/main" val="20167558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685800" y="152400"/>
            <a:ext cx="7772400" cy="1143000"/>
          </a:xfrm>
        </p:spPr>
        <p:txBody>
          <a:bodyPr/>
          <a:lstStyle/>
          <a:p>
            <a:r>
              <a:rPr lang="en-US" dirty="0" smtClean="0"/>
              <a:t>Biological control for white grubs</a:t>
            </a:r>
            <a:endParaRPr lang="en-US" dirty="0"/>
          </a:p>
        </p:txBody>
      </p:sp>
      <p:sp>
        <p:nvSpPr>
          <p:cNvPr id="4" name="Text Placeholder 2"/>
          <p:cNvSpPr txBox="1">
            <a:spLocks/>
          </p:cNvSpPr>
          <p:nvPr/>
        </p:nvSpPr>
        <p:spPr>
          <a:xfrm>
            <a:off x="685800" y="1600200"/>
            <a:ext cx="8458200" cy="4114800"/>
          </a:xfrm>
          <a:prstGeom prst="rect">
            <a:avLst/>
          </a:prstGeom>
        </p:spPr>
        <p:txBody>
          <a:bodyPr/>
          <a:lstStyle>
            <a:lvl1pPr marL="342900" indent="-342900" algn="l" rtl="0" eaLnBrk="1" fontAlgn="base" hangingPunct="1">
              <a:spcBef>
                <a:spcPts val="1200"/>
              </a:spcBef>
              <a:spcAft>
                <a:spcPct val="0"/>
              </a:spcAft>
              <a:buChar char="•"/>
              <a:defRPr sz="3200">
                <a:solidFill>
                  <a:srgbClr val="FFEEB1"/>
                </a:solidFill>
                <a:latin typeface="+mn-lt"/>
                <a:ea typeface="+mn-ea"/>
                <a:cs typeface="+mn-cs"/>
              </a:defRPr>
            </a:lvl1pPr>
            <a:lvl2pPr marL="742950" indent="-285750" algn="l" rtl="0" eaLnBrk="1" fontAlgn="base" hangingPunct="1">
              <a:spcBef>
                <a:spcPts val="1200"/>
              </a:spcBef>
              <a:spcAft>
                <a:spcPct val="0"/>
              </a:spcAft>
              <a:buChar char="–"/>
              <a:defRPr sz="2800">
                <a:solidFill>
                  <a:srgbClr val="FFEEB1"/>
                </a:solidFill>
                <a:latin typeface="+mn-lt"/>
                <a:ea typeface="+mn-ea"/>
              </a:defRPr>
            </a:lvl2pPr>
            <a:lvl3pPr marL="1143000" indent="-228600" algn="l" rtl="0" eaLnBrk="1" fontAlgn="base" hangingPunct="1">
              <a:spcBef>
                <a:spcPts val="1200"/>
              </a:spcBef>
              <a:spcAft>
                <a:spcPct val="0"/>
              </a:spcAft>
              <a:buChar char="•"/>
              <a:defRPr sz="2000">
                <a:solidFill>
                  <a:srgbClr val="FFEEB1"/>
                </a:solidFill>
                <a:latin typeface="+mn-lt"/>
                <a:ea typeface="+mn-ea"/>
              </a:defRPr>
            </a:lvl3pPr>
            <a:lvl4pPr marL="1600200" indent="-228600" algn="l" rtl="0" eaLnBrk="1" fontAlgn="base" hangingPunct="1">
              <a:spcBef>
                <a:spcPts val="1200"/>
              </a:spcBef>
              <a:spcAft>
                <a:spcPct val="0"/>
              </a:spcAft>
              <a:buChar char="–"/>
              <a:defRPr sz="2000">
                <a:solidFill>
                  <a:srgbClr val="FFEEB1"/>
                </a:solidFill>
                <a:latin typeface="+mn-lt"/>
                <a:ea typeface="+mn-ea"/>
              </a:defRPr>
            </a:lvl4pPr>
            <a:lvl5pPr marL="2057400" indent="-228600" algn="l" rtl="0" eaLnBrk="1" fontAlgn="base" hangingPunct="1">
              <a:spcBef>
                <a:spcPts val="1200"/>
              </a:spcBef>
              <a:spcAft>
                <a:spcPct val="0"/>
              </a:spcAft>
              <a:buChar char="»"/>
              <a:defRPr sz="2000">
                <a:solidFill>
                  <a:srgbClr val="FFEEB1"/>
                </a:solidFill>
                <a:latin typeface="+mn-lt"/>
                <a:ea typeface="+mn-ea"/>
              </a:defRPr>
            </a:lvl5pPr>
            <a:lvl6pPr marL="2514600" indent="-228600" algn="l" rtl="0" eaLnBrk="1" fontAlgn="base" hangingPunct="1">
              <a:spcBef>
                <a:spcPct val="20000"/>
              </a:spcBef>
              <a:spcAft>
                <a:spcPct val="20000"/>
              </a:spcAft>
              <a:buChar char="»"/>
              <a:defRPr sz="2000">
                <a:solidFill>
                  <a:srgbClr val="FFEEB1"/>
                </a:solidFill>
                <a:latin typeface="+mn-lt"/>
                <a:ea typeface="+mn-ea"/>
              </a:defRPr>
            </a:lvl6pPr>
            <a:lvl7pPr marL="2971800" indent="-228600" algn="l" rtl="0" eaLnBrk="1" fontAlgn="base" hangingPunct="1">
              <a:spcBef>
                <a:spcPct val="20000"/>
              </a:spcBef>
              <a:spcAft>
                <a:spcPct val="20000"/>
              </a:spcAft>
              <a:buChar char="»"/>
              <a:defRPr sz="2000">
                <a:solidFill>
                  <a:srgbClr val="FFEEB1"/>
                </a:solidFill>
                <a:latin typeface="+mn-lt"/>
                <a:ea typeface="+mn-ea"/>
              </a:defRPr>
            </a:lvl7pPr>
            <a:lvl8pPr marL="3429000" indent="-228600" algn="l" rtl="0" eaLnBrk="1" fontAlgn="base" hangingPunct="1">
              <a:spcBef>
                <a:spcPct val="20000"/>
              </a:spcBef>
              <a:spcAft>
                <a:spcPct val="20000"/>
              </a:spcAft>
              <a:buChar char="»"/>
              <a:defRPr sz="2000">
                <a:solidFill>
                  <a:srgbClr val="FFEEB1"/>
                </a:solidFill>
                <a:latin typeface="+mn-lt"/>
                <a:ea typeface="+mn-ea"/>
              </a:defRPr>
            </a:lvl8pPr>
            <a:lvl9pPr marL="3886200" indent="-228600" algn="l" rtl="0" eaLnBrk="1" fontAlgn="base" hangingPunct="1">
              <a:spcBef>
                <a:spcPct val="20000"/>
              </a:spcBef>
              <a:spcAft>
                <a:spcPct val="20000"/>
              </a:spcAft>
              <a:buChar char="»"/>
              <a:defRPr sz="2000">
                <a:solidFill>
                  <a:srgbClr val="FFEEB1"/>
                </a:solidFill>
                <a:latin typeface="+mn-lt"/>
                <a:ea typeface="+mn-ea"/>
              </a:defRPr>
            </a:lvl9pPr>
          </a:lstStyle>
          <a:p>
            <a:r>
              <a:rPr lang="en-US" kern="0" dirty="0" err="1" smtClean="0"/>
              <a:t>Entomopathogenic</a:t>
            </a:r>
            <a:r>
              <a:rPr lang="en-US" kern="0" dirty="0" smtClean="0"/>
              <a:t> nematodes</a:t>
            </a:r>
          </a:p>
          <a:p>
            <a:r>
              <a:rPr lang="en-US" kern="0" dirty="0" err="1" smtClean="0"/>
              <a:t>Tiphiid</a:t>
            </a:r>
            <a:r>
              <a:rPr lang="en-US" kern="0" dirty="0" smtClean="0"/>
              <a:t> wasps</a:t>
            </a:r>
          </a:p>
          <a:p>
            <a:pPr lvl="1"/>
            <a:r>
              <a:rPr lang="en-US" kern="0" dirty="0" smtClean="0">
                <a:solidFill>
                  <a:srgbClr val="00B050"/>
                </a:solidFill>
              </a:rPr>
              <a:t>Common naturally-occurring larval parasitoids</a:t>
            </a:r>
          </a:p>
          <a:p>
            <a:pPr lvl="1"/>
            <a:r>
              <a:rPr lang="en-US" kern="0" dirty="0" smtClean="0">
                <a:solidFill>
                  <a:srgbClr val="00B050"/>
                </a:solidFill>
              </a:rPr>
              <a:t>May not reduce grubs below threshold</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9375"/>
          <a:stretch/>
        </p:blipFill>
        <p:spPr>
          <a:xfrm>
            <a:off x="2133075" y="4038600"/>
            <a:ext cx="4724925" cy="2819400"/>
          </a:xfrm>
          <a:prstGeom prst="rect">
            <a:avLst/>
          </a:prstGeom>
        </p:spPr>
      </p:pic>
    </p:spTree>
    <p:extLst>
      <p:ext uri="{BB962C8B-B14F-4D97-AF65-F5344CB8AC3E}">
        <p14:creationId xmlns:p14="http://schemas.microsoft.com/office/powerpoint/2010/main" val="41965026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685800" y="152400"/>
            <a:ext cx="7772400" cy="1143000"/>
          </a:xfrm>
        </p:spPr>
        <p:txBody>
          <a:bodyPr/>
          <a:lstStyle/>
          <a:p>
            <a:r>
              <a:rPr lang="en-US" dirty="0" smtClean="0"/>
              <a:t>Biological control for white grubs</a:t>
            </a:r>
            <a:endParaRPr lang="en-US" dirty="0"/>
          </a:p>
        </p:txBody>
      </p:sp>
      <p:sp>
        <p:nvSpPr>
          <p:cNvPr id="4" name="Text Placeholder 2"/>
          <p:cNvSpPr txBox="1">
            <a:spLocks/>
          </p:cNvSpPr>
          <p:nvPr/>
        </p:nvSpPr>
        <p:spPr>
          <a:xfrm>
            <a:off x="685800" y="1600200"/>
            <a:ext cx="7772400" cy="4114800"/>
          </a:xfrm>
          <a:prstGeom prst="rect">
            <a:avLst/>
          </a:prstGeom>
        </p:spPr>
        <p:txBody>
          <a:bodyPr/>
          <a:lstStyle>
            <a:lvl1pPr marL="342900" indent="-342900" algn="l" rtl="0" eaLnBrk="1" fontAlgn="base" hangingPunct="1">
              <a:spcBef>
                <a:spcPts val="1200"/>
              </a:spcBef>
              <a:spcAft>
                <a:spcPct val="0"/>
              </a:spcAft>
              <a:buChar char="•"/>
              <a:defRPr sz="3200">
                <a:solidFill>
                  <a:srgbClr val="FFEEB1"/>
                </a:solidFill>
                <a:latin typeface="+mn-lt"/>
                <a:ea typeface="+mn-ea"/>
                <a:cs typeface="+mn-cs"/>
              </a:defRPr>
            </a:lvl1pPr>
            <a:lvl2pPr marL="742950" indent="-285750" algn="l" rtl="0" eaLnBrk="1" fontAlgn="base" hangingPunct="1">
              <a:spcBef>
                <a:spcPts val="1200"/>
              </a:spcBef>
              <a:spcAft>
                <a:spcPct val="0"/>
              </a:spcAft>
              <a:buChar char="–"/>
              <a:defRPr sz="2800">
                <a:solidFill>
                  <a:srgbClr val="FFEEB1"/>
                </a:solidFill>
                <a:latin typeface="+mn-lt"/>
                <a:ea typeface="+mn-ea"/>
              </a:defRPr>
            </a:lvl2pPr>
            <a:lvl3pPr marL="1143000" indent="-228600" algn="l" rtl="0" eaLnBrk="1" fontAlgn="base" hangingPunct="1">
              <a:spcBef>
                <a:spcPts val="1200"/>
              </a:spcBef>
              <a:spcAft>
                <a:spcPct val="0"/>
              </a:spcAft>
              <a:buChar char="•"/>
              <a:defRPr sz="2000">
                <a:solidFill>
                  <a:srgbClr val="FFEEB1"/>
                </a:solidFill>
                <a:latin typeface="+mn-lt"/>
                <a:ea typeface="+mn-ea"/>
              </a:defRPr>
            </a:lvl3pPr>
            <a:lvl4pPr marL="1600200" indent="-228600" algn="l" rtl="0" eaLnBrk="1" fontAlgn="base" hangingPunct="1">
              <a:spcBef>
                <a:spcPts val="1200"/>
              </a:spcBef>
              <a:spcAft>
                <a:spcPct val="0"/>
              </a:spcAft>
              <a:buChar char="–"/>
              <a:defRPr sz="2000">
                <a:solidFill>
                  <a:srgbClr val="FFEEB1"/>
                </a:solidFill>
                <a:latin typeface="+mn-lt"/>
                <a:ea typeface="+mn-ea"/>
              </a:defRPr>
            </a:lvl4pPr>
            <a:lvl5pPr marL="2057400" indent="-228600" algn="l" rtl="0" eaLnBrk="1" fontAlgn="base" hangingPunct="1">
              <a:spcBef>
                <a:spcPts val="1200"/>
              </a:spcBef>
              <a:spcAft>
                <a:spcPct val="0"/>
              </a:spcAft>
              <a:buChar char="»"/>
              <a:defRPr sz="2000">
                <a:solidFill>
                  <a:srgbClr val="FFEEB1"/>
                </a:solidFill>
                <a:latin typeface="+mn-lt"/>
                <a:ea typeface="+mn-ea"/>
              </a:defRPr>
            </a:lvl5pPr>
            <a:lvl6pPr marL="2514600" indent="-228600" algn="l" rtl="0" eaLnBrk="1" fontAlgn="base" hangingPunct="1">
              <a:spcBef>
                <a:spcPct val="20000"/>
              </a:spcBef>
              <a:spcAft>
                <a:spcPct val="20000"/>
              </a:spcAft>
              <a:buChar char="»"/>
              <a:defRPr sz="2000">
                <a:solidFill>
                  <a:srgbClr val="FFEEB1"/>
                </a:solidFill>
                <a:latin typeface="+mn-lt"/>
                <a:ea typeface="+mn-ea"/>
              </a:defRPr>
            </a:lvl6pPr>
            <a:lvl7pPr marL="2971800" indent="-228600" algn="l" rtl="0" eaLnBrk="1" fontAlgn="base" hangingPunct="1">
              <a:spcBef>
                <a:spcPct val="20000"/>
              </a:spcBef>
              <a:spcAft>
                <a:spcPct val="20000"/>
              </a:spcAft>
              <a:buChar char="»"/>
              <a:defRPr sz="2000">
                <a:solidFill>
                  <a:srgbClr val="FFEEB1"/>
                </a:solidFill>
                <a:latin typeface="+mn-lt"/>
                <a:ea typeface="+mn-ea"/>
              </a:defRPr>
            </a:lvl7pPr>
            <a:lvl8pPr marL="3429000" indent="-228600" algn="l" rtl="0" eaLnBrk="1" fontAlgn="base" hangingPunct="1">
              <a:spcBef>
                <a:spcPct val="20000"/>
              </a:spcBef>
              <a:spcAft>
                <a:spcPct val="20000"/>
              </a:spcAft>
              <a:buChar char="»"/>
              <a:defRPr sz="2000">
                <a:solidFill>
                  <a:srgbClr val="FFEEB1"/>
                </a:solidFill>
                <a:latin typeface="+mn-lt"/>
                <a:ea typeface="+mn-ea"/>
              </a:defRPr>
            </a:lvl8pPr>
            <a:lvl9pPr marL="3886200" indent="-228600" algn="l" rtl="0" eaLnBrk="1" fontAlgn="base" hangingPunct="1">
              <a:spcBef>
                <a:spcPct val="20000"/>
              </a:spcBef>
              <a:spcAft>
                <a:spcPct val="20000"/>
              </a:spcAft>
              <a:buChar char="»"/>
              <a:defRPr sz="2000">
                <a:solidFill>
                  <a:srgbClr val="FFEEB1"/>
                </a:solidFill>
                <a:latin typeface="+mn-lt"/>
                <a:ea typeface="+mn-ea"/>
              </a:defRPr>
            </a:lvl9pPr>
          </a:lstStyle>
          <a:p>
            <a:r>
              <a:rPr lang="en-US" kern="0" dirty="0" err="1" smtClean="0"/>
              <a:t>Entomopathogenic</a:t>
            </a:r>
            <a:r>
              <a:rPr lang="en-US" kern="0" dirty="0" smtClean="0"/>
              <a:t> nematodes</a:t>
            </a:r>
          </a:p>
          <a:p>
            <a:r>
              <a:rPr lang="en-US" kern="0" dirty="0" err="1" smtClean="0"/>
              <a:t>Tiphiid</a:t>
            </a:r>
            <a:r>
              <a:rPr lang="en-US" kern="0" dirty="0" smtClean="0"/>
              <a:t> wasps</a:t>
            </a:r>
          </a:p>
          <a:p>
            <a:r>
              <a:rPr lang="en-US" kern="0" dirty="0" smtClean="0"/>
              <a:t>Milky spore disease (</a:t>
            </a:r>
            <a:r>
              <a:rPr lang="en-US" i="1" kern="0" dirty="0" err="1" smtClean="0"/>
              <a:t>Paenibacillus</a:t>
            </a:r>
            <a:r>
              <a:rPr lang="en-US" i="1" kern="0" dirty="0" smtClean="0"/>
              <a:t> </a:t>
            </a:r>
            <a:r>
              <a:rPr lang="en-US" kern="0" dirty="0" smtClean="0"/>
              <a:t>spp.)</a:t>
            </a:r>
          </a:p>
          <a:p>
            <a:pPr lvl="1"/>
            <a:r>
              <a:rPr lang="en-US" kern="0" dirty="0" smtClean="0">
                <a:solidFill>
                  <a:srgbClr val="00B050"/>
                </a:solidFill>
              </a:rPr>
              <a:t>May offer natural control</a:t>
            </a:r>
          </a:p>
          <a:p>
            <a:pPr lvl="1"/>
            <a:r>
              <a:rPr lang="en-US" kern="0" dirty="0" smtClean="0">
                <a:solidFill>
                  <a:srgbClr val="00B050"/>
                </a:solidFill>
              </a:rPr>
              <a:t>Not commercially available</a:t>
            </a:r>
          </a:p>
          <a:p>
            <a:endParaRPr lang="en-US" kern="0" dirty="0" smtClean="0"/>
          </a:p>
        </p:txBody>
      </p:sp>
    </p:spTree>
    <p:extLst>
      <p:ext uri="{BB962C8B-B14F-4D97-AF65-F5344CB8AC3E}">
        <p14:creationId xmlns:p14="http://schemas.microsoft.com/office/powerpoint/2010/main" val="17145242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Chemical control for white grubs</a:t>
            </a:r>
            <a:endParaRPr lang="en-US" dirty="0"/>
          </a:p>
        </p:txBody>
      </p:sp>
      <p:sp>
        <p:nvSpPr>
          <p:cNvPr id="3" name="Text Placeholder 2"/>
          <p:cNvSpPr>
            <a:spLocks noGrp="1"/>
          </p:cNvSpPr>
          <p:nvPr>
            <p:ph type="body" sz="half" idx="1"/>
          </p:nvPr>
        </p:nvSpPr>
        <p:spPr/>
        <p:txBody>
          <a:bodyPr/>
          <a:lstStyle/>
          <a:p>
            <a:r>
              <a:rPr lang="en-US" dirty="0" err="1" smtClean="0"/>
              <a:t>Neonicotinoids</a:t>
            </a:r>
            <a:endParaRPr lang="en-US" dirty="0" smtClean="0"/>
          </a:p>
          <a:p>
            <a:pPr lvl="1"/>
            <a:r>
              <a:rPr lang="en-US" dirty="0" err="1" smtClean="0">
                <a:solidFill>
                  <a:srgbClr val="00B050"/>
                </a:solidFill>
              </a:rPr>
              <a:t>Imidacloprid</a:t>
            </a:r>
            <a:endParaRPr lang="en-US" dirty="0" smtClean="0">
              <a:solidFill>
                <a:srgbClr val="00B050"/>
              </a:solidFill>
            </a:endParaRPr>
          </a:p>
          <a:p>
            <a:pPr lvl="1"/>
            <a:r>
              <a:rPr lang="en-US" dirty="0" err="1" smtClean="0">
                <a:solidFill>
                  <a:srgbClr val="00B050"/>
                </a:solidFill>
              </a:rPr>
              <a:t>Thiamethoxam</a:t>
            </a:r>
            <a:endParaRPr lang="en-US" dirty="0" smtClean="0">
              <a:solidFill>
                <a:srgbClr val="00B050"/>
              </a:solidFill>
            </a:endParaRPr>
          </a:p>
          <a:p>
            <a:pPr lvl="1"/>
            <a:r>
              <a:rPr lang="en-US" dirty="0" err="1" smtClean="0">
                <a:solidFill>
                  <a:srgbClr val="00B050"/>
                </a:solidFill>
              </a:rPr>
              <a:t>Clothianidin</a:t>
            </a:r>
            <a:endParaRPr lang="en-US" dirty="0" smtClean="0">
              <a:solidFill>
                <a:srgbClr val="00B050"/>
              </a:solidFill>
            </a:endParaRPr>
          </a:p>
          <a:p>
            <a:pPr lvl="1"/>
            <a:r>
              <a:rPr lang="en-US" dirty="0" smtClean="0">
                <a:solidFill>
                  <a:srgbClr val="00B050"/>
                </a:solidFill>
              </a:rPr>
              <a:t>Must be applied when grubs are small</a:t>
            </a:r>
          </a:p>
          <a:p>
            <a:pPr lvl="1"/>
            <a:r>
              <a:rPr lang="en-US" dirty="0" smtClean="0">
                <a:solidFill>
                  <a:srgbClr val="00B050"/>
                </a:solidFill>
              </a:rPr>
              <a:t>Most only work when applied just prior to egg hatch</a:t>
            </a:r>
          </a:p>
        </p:txBody>
      </p:sp>
    </p:spTree>
    <p:extLst>
      <p:ext uri="{BB962C8B-B14F-4D97-AF65-F5344CB8AC3E}">
        <p14:creationId xmlns:p14="http://schemas.microsoft.com/office/powerpoint/2010/main" val="235032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sz="4400" b="1" dirty="0" smtClean="0">
                <a:latin typeface="Times New Roman" pitchFamily="18" charset="0"/>
                <a:cs typeface="Times New Roman" pitchFamily="18" charset="0"/>
              </a:rPr>
              <a:t>What exactly is integrated pest management (IPM)?</a:t>
            </a:r>
            <a:endParaRPr lang="en-US" sz="4400" b="1" dirty="0">
              <a:latin typeface="Times New Roman" pitchFamily="18" charset="0"/>
              <a:cs typeface="Times New Roman" pitchFamily="18" charset="0"/>
            </a:endParaRPr>
          </a:p>
        </p:txBody>
      </p:sp>
      <p:sp>
        <p:nvSpPr>
          <p:cNvPr id="3" name="Text Placeholder 2"/>
          <p:cNvSpPr>
            <a:spLocks noGrp="1"/>
          </p:cNvSpPr>
          <p:nvPr>
            <p:ph type="body" sz="half" idx="1"/>
          </p:nvPr>
        </p:nvSpPr>
        <p:spPr>
          <a:xfrm>
            <a:off x="685800" y="1905000"/>
            <a:ext cx="7772400" cy="3886200"/>
          </a:xfrm>
        </p:spPr>
        <p:txBody>
          <a:bodyPr/>
          <a:lstStyle/>
          <a:p>
            <a:r>
              <a:rPr lang="en-US" dirty="0" smtClean="0">
                <a:latin typeface="Times New Roman" pitchFamily="18" charset="0"/>
                <a:cs typeface="Times New Roman" pitchFamily="18" charset="0"/>
              </a:rPr>
              <a:t>‘a </a:t>
            </a:r>
            <a:r>
              <a:rPr lang="en-US" dirty="0">
                <a:latin typeface="Times New Roman" pitchFamily="18" charset="0"/>
                <a:cs typeface="Times New Roman" pitchFamily="18" charset="0"/>
              </a:rPr>
              <a:t>decision-based process </a:t>
            </a:r>
            <a:r>
              <a:rPr lang="en-US" dirty="0" smtClean="0">
                <a:latin typeface="Times New Roman" pitchFamily="18" charset="0"/>
                <a:cs typeface="Times New Roman" pitchFamily="18" charset="0"/>
              </a:rPr>
              <a:t>involving coordinated </a:t>
            </a:r>
            <a:r>
              <a:rPr lang="en-US" dirty="0">
                <a:latin typeface="Times New Roman" pitchFamily="18" charset="0"/>
                <a:cs typeface="Times New Roman" pitchFamily="18" charset="0"/>
              </a:rPr>
              <a:t>use of multiple tactics for optimizing </a:t>
            </a:r>
            <a:r>
              <a:rPr lang="en-US" dirty="0" smtClean="0">
                <a:latin typeface="Times New Roman" pitchFamily="18" charset="0"/>
                <a:cs typeface="Times New Roman" pitchFamily="18" charset="0"/>
              </a:rPr>
              <a:t>the control </a:t>
            </a:r>
            <a:r>
              <a:rPr lang="en-US" dirty="0">
                <a:latin typeface="Times New Roman" pitchFamily="18" charset="0"/>
                <a:cs typeface="Times New Roman" pitchFamily="18" charset="0"/>
              </a:rPr>
              <a:t>of all classes of pests (insects, </a:t>
            </a:r>
            <a:r>
              <a:rPr lang="en-US" dirty="0" smtClean="0">
                <a:latin typeface="Times New Roman" pitchFamily="18" charset="0"/>
                <a:cs typeface="Times New Roman" pitchFamily="18" charset="0"/>
              </a:rPr>
              <a:t>pathogens, weeds</a:t>
            </a:r>
            <a:r>
              <a:rPr lang="en-US" dirty="0">
                <a:latin typeface="Times New Roman" pitchFamily="18" charset="0"/>
                <a:cs typeface="Times New Roman" pitchFamily="18" charset="0"/>
              </a:rPr>
              <a:t>, vertebrates) in an ecologically </a:t>
            </a:r>
            <a:r>
              <a:rPr lang="en-US" dirty="0" smtClean="0">
                <a:latin typeface="Times New Roman" pitchFamily="18" charset="0"/>
                <a:cs typeface="Times New Roman" pitchFamily="18" charset="0"/>
              </a:rPr>
              <a:t>and economically </a:t>
            </a:r>
            <a:r>
              <a:rPr lang="en-US" dirty="0">
                <a:latin typeface="Times New Roman" pitchFamily="18" charset="0"/>
                <a:cs typeface="Times New Roman" pitchFamily="18" charset="0"/>
              </a:rPr>
              <a:t>sound </a:t>
            </a:r>
            <a:r>
              <a:rPr lang="en-US" dirty="0" smtClean="0">
                <a:latin typeface="Times New Roman" pitchFamily="18" charset="0"/>
                <a:cs typeface="Times New Roman" pitchFamily="18" charset="0"/>
              </a:rPr>
              <a:t>manner’</a:t>
            </a:r>
          </a:p>
          <a:p>
            <a:r>
              <a:rPr lang="en-US" dirty="0" smtClean="0">
                <a:latin typeface="Times New Roman" pitchFamily="18" charset="0"/>
                <a:cs typeface="Times New Roman" pitchFamily="18" charset="0"/>
              </a:rPr>
              <a:t>R.J. </a:t>
            </a:r>
            <a:r>
              <a:rPr lang="en-US" dirty="0" err="1" smtClean="0">
                <a:latin typeface="Times New Roman" pitchFamily="18" charset="0"/>
                <a:cs typeface="Times New Roman" pitchFamily="18" charset="0"/>
              </a:rPr>
              <a:t>Prokopy</a:t>
            </a:r>
            <a:r>
              <a:rPr lang="en-US" dirty="0" smtClean="0">
                <a:latin typeface="Times New Roman" pitchFamily="18" charset="0"/>
                <a:cs typeface="Times New Roman" pitchFamily="18" charset="0"/>
              </a:rPr>
              <a:t>, 2003</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73133783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685800" y="152400"/>
            <a:ext cx="7772400" cy="1143000"/>
          </a:xfrm>
        </p:spPr>
        <p:txBody>
          <a:bodyPr/>
          <a:lstStyle/>
          <a:p>
            <a:r>
              <a:rPr lang="en-US" dirty="0" smtClean="0"/>
              <a:t>Chemical control for white grubs</a:t>
            </a:r>
            <a:endParaRPr lang="en-US" dirty="0"/>
          </a:p>
        </p:txBody>
      </p:sp>
      <p:sp>
        <p:nvSpPr>
          <p:cNvPr id="4" name="Text Placeholder 2"/>
          <p:cNvSpPr txBox="1">
            <a:spLocks/>
          </p:cNvSpPr>
          <p:nvPr/>
        </p:nvSpPr>
        <p:spPr>
          <a:xfrm>
            <a:off x="685800" y="1600200"/>
            <a:ext cx="7772400" cy="4114800"/>
          </a:xfrm>
          <a:prstGeom prst="rect">
            <a:avLst/>
          </a:prstGeom>
        </p:spPr>
        <p:txBody>
          <a:bodyPr/>
          <a:lstStyle>
            <a:lvl1pPr marL="342900" indent="-342900" algn="l" rtl="0" eaLnBrk="1" fontAlgn="base" hangingPunct="1">
              <a:spcBef>
                <a:spcPts val="1200"/>
              </a:spcBef>
              <a:spcAft>
                <a:spcPct val="0"/>
              </a:spcAft>
              <a:buChar char="•"/>
              <a:defRPr sz="3200">
                <a:solidFill>
                  <a:srgbClr val="FFEEB1"/>
                </a:solidFill>
                <a:latin typeface="+mn-lt"/>
                <a:ea typeface="+mn-ea"/>
                <a:cs typeface="+mn-cs"/>
              </a:defRPr>
            </a:lvl1pPr>
            <a:lvl2pPr marL="742950" indent="-285750" algn="l" rtl="0" eaLnBrk="1" fontAlgn="base" hangingPunct="1">
              <a:spcBef>
                <a:spcPts val="1200"/>
              </a:spcBef>
              <a:spcAft>
                <a:spcPct val="0"/>
              </a:spcAft>
              <a:buChar char="–"/>
              <a:defRPr sz="2800">
                <a:solidFill>
                  <a:srgbClr val="FFEEB1"/>
                </a:solidFill>
                <a:latin typeface="+mn-lt"/>
                <a:ea typeface="+mn-ea"/>
              </a:defRPr>
            </a:lvl2pPr>
            <a:lvl3pPr marL="1143000" indent="-228600" algn="l" rtl="0" eaLnBrk="1" fontAlgn="base" hangingPunct="1">
              <a:spcBef>
                <a:spcPts val="1200"/>
              </a:spcBef>
              <a:spcAft>
                <a:spcPct val="0"/>
              </a:spcAft>
              <a:buChar char="•"/>
              <a:defRPr sz="2000">
                <a:solidFill>
                  <a:srgbClr val="FFEEB1"/>
                </a:solidFill>
                <a:latin typeface="+mn-lt"/>
                <a:ea typeface="+mn-ea"/>
              </a:defRPr>
            </a:lvl3pPr>
            <a:lvl4pPr marL="1600200" indent="-228600" algn="l" rtl="0" eaLnBrk="1" fontAlgn="base" hangingPunct="1">
              <a:spcBef>
                <a:spcPts val="1200"/>
              </a:spcBef>
              <a:spcAft>
                <a:spcPct val="0"/>
              </a:spcAft>
              <a:buChar char="–"/>
              <a:defRPr sz="2000">
                <a:solidFill>
                  <a:srgbClr val="FFEEB1"/>
                </a:solidFill>
                <a:latin typeface="+mn-lt"/>
                <a:ea typeface="+mn-ea"/>
              </a:defRPr>
            </a:lvl4pPr>
            <a:lvl5pPr marL="2057400" indent="-228600" algn="l" rtl="0" eaLnBrk="1" fontAlgn="base" hangingPunct="1">
              <a:spcBef>
                <a:spcPts val="1200"/>
              </a:spcBef>
              <a:spcAft>
                <a:spcPct val="0"/>
              </a:spcAft>
              <a:buChar char="»"/>
              <a:defRPr sz="2000">
                <a:solidFill>
                  <a:srgbClr val="FFEEB1"/>
                </a:solidFill>
                <a:latin typeface="+mn-lt"/>
                <a:ea typeface="+mn-ea"/>
              </a:defRPr>
            </a:lvl5pPr>
            <a:lvl6pPr marL="2514600" indent="-228600" algn="l" rtl="0" eaLnBrk="1" fontAlgn="base" hangingPunct="1">
              <a:spcBef>
                <a:spcPct val="20000"/>
              </a:spcBef>
              <a:spcAft>
                <a:spcPct val="20000"/>
              </a:spcAft>
              <a:buChar char="»"/>
              <a:defRPr sz="2000">
                <a:solidFill>
                  <a:srgbClr val="FFEEB1"/>
                </a:solidFill>
                <a:latin typeface="+mn-lt"/>
                <a:ea typeface="+mn-ea"/>
              </a:defRPr>
            </a:lvl6pPr>
            <a:lvl7pPr marL="2971800" indent="-228600" algn="l" rtl="0" eaLnBrk="1" fontAlgn="base" hangingPunct="1">
              <a:spcBef>
                <a:spcPct val="20000"/>
              </a:spcBef>
              <a:spcAft>
                <a:spcPct val="20000"/>
              </a:spcAft>
              <a:buChar char="»"/>
              <a:defRPr sz="2000">
                <a:solidFill>
                  <a:srgbClr val="FFEEB1"/>
                </a:solidFill>
                <a:latin typeface="+mn-lt"/>
                <a:ea typeface="+mn-ea"/>
              </a:defRPr>
            </a:lvl7pPr>
            <a:lvl8pPr marL="3429000" indent="-228600" algn="l" rtl="0" eaLnBrk="1" fontAlgn="base" hangingPunct="1">
              <a:spcBef>
                <a:spcPct val="20000"/>
              </a:spcBef>
              <a:spcAft>
                <a:spcPct val="20000"/>
              </a:spcAft>
              <a:buChar char="»"/>
              <a:defRPr sz="2000">
                <a:solidFill>
                  <a:srgbClr val="FFEEB1"/>
                </a:solidFill>
                <a:latin typeface="+mn-lt"/>
                <a:ea typeface="+mn-ea"/>
              </a:defRPr>
            </a:lvl8pPr>
            <a:lvl9pPr marL="3886200" indent="-228600" algn="l" rtl="0" eaLnBrk="1" fontAlgn="base" hangingPunct="1">
              <a:spcBef>
                <a:spcPct val="20000"/>
              </a:spcBef>
              <a:spcAft>
                <a:spcPct val="20000"/>
              </a:spcAft>
              <a:buChar char="»"/>
              <a:defRPr sz="2000">
                <a:solidFill>
                  <a:srgbClr val="FFEEB1"/>
                </a:solidFill>
                <a:latin typeface="+mn-lt"/>
                <a:ea typeface="+mn-ea"/>
              </a:defRPr>
            </a:lvl9pPr>
          </a:lstStyle>
          <a:p>
            <a:r>
              <a:rPr lang="en-US" kern="0" dirty="0" err="1" smtClean="0"/>
              <a:t>Neonicotinoids</a:t>
            </a:r>
            <a:endParaRPr lang="en-US" kern="0" dirty="0" smtClean="0"/>
          </a:p>
          <a:p>
            <a:r>
              <a:rPr lang="en-US" kern="0" dirty="0" err="1" smtClean="0"/>
              <a:t>Carbaryl</a:t>
            </a:r>
            <a:r>
              <a:rPr lang="en-US" kern="0" dirty="0" smtClean="0"/>
              <a:t> (</a:t>
            </a:r>
            <a:r>
              <a:rPr lang="en-US" kern="0" dirty="0" err="1" smtClean="0"/>
              <a:t>Sevin</a:t>
            </a:r>
            <a:r>
              <a:rPr lang="en-US" kern="0" dirty="0" smtClean="0"/>
              <a:t>)</a:t>
            </a:r>
          </a:p>
          <a:p>
            <a:pPr lvl="1"/>
            <a:r>
              <a:rPr lang="en-US" kern="0" dirty="0" smtClean="0">
                <a:solidFill>
                  <a:srgbClr val="00B050"/>
                </a:solidFill>
              </a:rPr>
              <a:t>Can be used against large grubs</a:t>
            </a:r>
          </a:p>
          <a:p>
            <a:pPr lvl="1"/>
            <a:r>
              <a:rPr lang="en-US" kern="0" dirty="0" smtClean="0">
                <a:solidFill>
                  <a:srgbClr val="00B050"/>
                </a:solidFill>
              </a:rPr>
              <a:t>Disrupts soil biota</a:t>
            </a:r>
          </a:p>
          <a:p>
            <a:pPr lvl="1"/>
            <a:r>
              <a:rPr lang="en-US" kern="0" dirty="0" smtClean="0">
                <a:solidFill>
                  <a:srgbClr val="00B050"/>
                </a:solidFill>
              </a:rPr>
              <a:t>May be prohibited / regulated in cases</a:t>
            </a:r>
          </a:p>
          <a:p>
            <a:pPr lvl="1"/>
            <a:r>
              <a:rPr lang="en-US" kern="0" dirty="0" smtClean="0">
                <a:solidFill>
                  <a:srgbClr val="00B050"/>
                </a:solidFill>
              </a:rPr>
              <a:t>Should be considered last option</a:t>
            </a:r>
          </a:p>
        </p:txBody>
      </p:sp>
    </p:spTree>
    <p:extLst>
      <p:ext uri="{BB962C8B-B14F-4D97-AF65-F5344CB8AC3E}">
        <p14:creationId xmlns:p14="http://schemas.microsoft.com/office/powerpoint/2010/main" val="16375288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IPMwht no border 2.pd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5800" y="6248400"/>
            <a:ext cx="5842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p:cNvSpPr>
            <a:spLocks noChangeArrowheads="1"/>
          </p:cNvSpPr>
          <p:nvPr/>
        </p:nvSpPr>
        <p:spPr bwMode="auto">
          <a:xfrm>
            <a:off x="685800" y="1523999"/>
            <a:ext cx="8458200" cy="4539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spcBef>
                <a:spcPct val="20000"/>
              </a:spcBef>
              <a:buFontTx/>
              <a:buChar char="•"/>
            </a:pPr>
            <a:r>
              <a:rPr lang="en-US" sz="3200" b="1" dirty="0" smtClean="0">
                <a:solidFill>
                  <a:srgbClr val="FFEEB1"/>
                </a:solidFill>
                <a:latin typeface="Times New Roman" pitchFamily="18" charset="0"/>
              </a:rPr>
              <a:t>Education</a:t>
            </a:r>
          </a:p>
          <a:p>
            <a:pPr marL="342900" indent="-342900">
              <a:spcBef>
                <a:spcPct val="20000"/>
              </a:spcBef>
              <a:buFontTx/>
              <a:buChar char="•"/>
            </a:pPr>
            <a:r>
              <a:rPr lang="en-US" sz="3200" b="1" dirty="0" smtClean="0">
                <a:solidFill>
                  <a:srgbClr val="FFEEB1"/>
                </a:solidFill>
                <a:latin typeface="Times New Roman" pitchFamily="18" charset="0"/>
              </a:rPr>
              <a:t>Prevention</a:t>
            </a:r>
          </a:p>
          <a:p>
            <a:pPr marL="342900" indent="-342900">
              <a:spcBef>
                <a:spcPct val="20000"/>
              </a:spcBef>
              <a:buFontTx/>
              <a:buChar char="•"/>
            </a:pPr>
            <a:r>
              <a:rPr lang="en-US" sz="3200" b="1" dirty="0" smtClean="0">
                <a:solidFill>
                  <a:srgbClr val="FFEEB1"/>
                </a:solidFill>
                <a:latin typeface="Times New Roman" pitchFamily="18" charset="0"/>
              </a:rPr>
              <a:t>Monitoring</a:t>
            </a:r>
          </a:p>
          <a:p>
            <a:pPr marL="342900" indent="-342900">
              <a:spcBef>
                <a:spcPct val="20000"/>
              </a:spcBef>
              <a:buFontTx/>
              <a:buChar char="•"/>
            </a:pPr>
            <a:r>
              <a:rPr lang="en-US" sz="3200" b="1" dirty="0" smtClean="0">
                <a:solidFill>
                  <a:srgbClr val="FFEEB1"/>
                </a:solidFill>
                <a:latin typeface="Times New Roman" pitchFamily="18" charset="0"/>
              </a:rPr>
              <a:t>Thresholds</a:t>
            </a:r>
          </a:p>
          <a:p>
            <a:pPr marL="342900" indent="-342900">
              <a:spcBef>
                <a:spcPct val="20000"/>
              </a:spcBef>
              <a:buFontTx/>
              <a:buChar char="•"/>
            </a:pPr>
            <a:r>
              <a:rPr lang="en-US" sz="3200" b="1" dirty="0" smtClean="0">
                <a:solidFill>
                  <a:srgbClr val="FFEEB1"/>
                </a:solidFill>
                <a:latin typeface="Times New Roman" pitchFamily="18" charset="0"/>
              </a:rPr>
              <a:t>Multiple tactics</a:t>
            </a:r>
          </a:p>
          <a:p>
            <a:pPr marL="342900" indent="-342900">
              <a:spcBef>
                <a:spcPct val="20000"/>
              </a:spcBef>
              <a:buFontTx/>
              <a:buChar char="•"/>
            </a:pPr>
            <a:r>
              <a:rPr lang="en-US" sz="3200" b="1" dirty="0" smtClean="0">
                <a:solidFill>
                  <a:srgbClr val="FFEEB1"/>
                </a:solidFill>
                <a:latin typeface="Times New Roman" pitchFamily="18" charset="0"/>
              </a:rPr>
              <a:t>Integration</a:t>
            </a:r>
          </a:p>
          <a:p>
            <a:pPr marL="800100" lvl="1" indent="-342900">
              <a:spcBef>
                <a:spcPct val="20000"/>
              </a:spcBef>
              <a:buFontTx/>
              <a:buChar char="•"/>
            </a:pPr>
            <a:r>
              <a:rPr lang="en-US" sz="3200" b="1" dirty="0" smtClean="0">
                <a:solidFill>
                  <a:srgbClr val="00B050"/>
                </a:solidFill>
                <a:latin typeface="Times New Roman" pitchFamily="18" charset="0"/>
              </a:rPr>
              <a:t>Broad spectrum insecticides may interfere with biological control agents</a:t>
            </a:r>
          </a:p>
        </p:txBody>
      </p:sp>
      <p:sp>
        <p:nvSpPr>
          <p:cNvPr id="5" name="Rectangle 4"/>
          <p:cNvSpPr>
            <a:spLocks noChangeArrowheads="1"/>
          </p:cNvSpPr>
          <p:nvPr/>
        </p:nvSpPr>
        <p:spPr bwMode="auto">
          <a:xfrm>
            <a:off x="381000" y="457200"/>
            <a:ext cx="82296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p>
            <a:pPr algn="ctr"/>
            <a:r>
              <a:rPr lang="en-US" sz="4400" b="1" dirty="0" smtClean="0">
                <a:solidFill>
                  <a:schemeClr val="accent1"/>
                </a:solidFill>
                <a:latin typeface="Times New Roman" pitchFamily="18" charset="0"/>
              </a:rPr>
              <a:t>IPM for white grubs</a:t>
            </a:r>
            <a:endParaRPr lang="en-US" sz="4400" b="1" dirty="0">
              <a:solidFill>
                <a:schemeClr val="accent1"/>
              </a:solidFill>
              <a:latin typeface="Times New Roman" pitchFamily="18" charset="0"/>
            </a:endParaRPr>
          </a:p>
        </p:txBody>
      </p:sp>
    </p:spTree>
    <p:extLst>
      <p:ext uri="{BB962C8B-B14F-4D97-AF65-F5344CB8AC3E}">
        <p14:creationId xmlns:p14="http://schemas.microsoft.com/office/powerpoint/2010/main" val="30463730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IPMwht no border 2.pd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5800" y="6248400"/>
            <a:ext cx="5842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p:cNvSpPr>
            <a:spLocks noChangeArrowheads="1"/>
          </p:cNvSpPr>
          <p:nvPr/>
        </p:nvSpPr>
        <p:spPr bwMode="auto">
          <a:xfrm>
            <a:off x="685800" y="1523999"/>
            <a:ext cx="8458200" cy="4539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spcBef>
                <a:spcPct val="20000"/>
              </a:spcBef>
              <a:buFontTx/>
              <a:buChar char="•"/>
            </a:pPr>
            <a:r>
              <a:rPr lang="en-US" sz="3200" b="1" dirty="0" smtClean="0">
                <a:solidFill>
                  <a:srgbClr val="FFEEB1"/>
                </a:solidFill>
                <a:latin typeface="Times New Roman" pitchFamily="18" charset="0"/>
              </a:rPr>
              <a:t>Education</a:t>
            </a:r>
          </a:p>
          <a:p>
            <a:pPr marL="342900" indent="-342900">
              <a:spcBef>
                <a:spcPct val="20000"/>
              </a:spcBef>
              <a:buFontTx/>
              <a:buChar char="•"/>
            </a:pPr>
            <a:r>
              <a:rPr lang="en-US" sz="3200" b="1" dirty="0" smtClean="0">
                <a:solidFill>
                  <a:srgbClr val="FFEEB1"/>
                </a:solidFill>
                <a:latin typeface="Times New Roman" pitchFamily="18" charset="0"/>
              </a:rPr>
              <a:t>Prevention</a:t>
            </a:r>
          </a:p>
          <a:p>
            <a:pPr marL="342900" indent="-342900">
              <a:spcBef>
                <a:spcPct val="20000"/>
              </a:spcBef>
              <a:buFontTx/>
              <a:buChar char="•"/>
            </a:pPr>
            <a:r>
              <a:rPr lang="en-US" sz="3200" b="1" dirty="0" smtClean="0">
                <a:solidFill>
                  <a:srgbClr val="FFEEB1"/>
                </a:solidFill>
                <a:latin typeface="Times New Roman" pitchFamily="18" charset="0"/>
              </a:rPr>
              <a:t>Monitoring</a:t>
            </a:r>
          </a:p>
          <a:p>
            <a:pPr marL="342900" indent="-342900">
              <a:spcBef>
                <a:spcPct val="20000"/>
              </a:spcBef>
              <a:buFontTx/>
              <a:buChar char="•"/>
            </a:pPr>
            <a:r>
              <a:rPr lang="en-US" sz="3200" b="1" dirty="0" smtClean="0">
                <a:solidFill>
                  <a:srgbClr val="FFEEB1"/>
                </a:solidFill>
                <a:latin typeface="Times New Roman" pitchFamily="18" charset="0"/>
              </a:rPr>
              <a:t>Thresholds</a:t>
            </a:r>
          </a:p>
          <a:p>
            <a:pPr marL="342900" indent="-342900">
              <a:spcBef>
                <a:spcPct val="20000"/>
              </a:spcBef>
              <a:buFontTx/>
              <a:buChar char="•"/>
            </a:pPr>
            <a:r>
              <a:rPr lang="en-US" sz="3200" b="1" dirty="0" smtClean="0">
                <a:solidFill>
                  <a:srgbClr val="FFEEB1"/>
                </a:solidFill>
                <a:latin typeface="Times New Roman" pitchFamily="18" charset="0"/>
              </a:rPr>
              <a:t>Multiple tactics</a:t>
            </a:r>
          </a:p>
          <a:p>
            <a:pPr marL="342900" indent="-342900">
              <a:spcBef>
                <a:spcPct val="20000"/>
              </a:spcBef>
              <a:buFontTx/>
              <a:buChar char="•"/>
            </a:pPr>
            <a:r>
              <a:rPr lang="en-US" sz="3200" b="1" dirty="0" smtClean="0">
                <a:solidFill>
                  <a:srgbClr val="FFEEB1"/>
                </a:solidFill>
                <a:latin typeface="Times New Roman" pitchFamily="18" charset="0"/>
              </a:rPr>
              <a:t>Integration</a:t>
            </a:r>
          </a:p>
          <a:p>
            <a:pPr marL="342900" indent="-342900">
              <a:spcBef>
                <a:spcPct val="20000"/>
              </a:spcBef>
              <a:buFontTx/>
              <a:buChar char="•"/>
            </a:pPr>
            <a:r>
              <a:rPr lang="en-US" sz="3200" b="1" dirty="0" smtClean="0">
                <a:solidFill>
                  <a:srgbClr val="FFEEB1"/>
                </a:solidFill>
                <a:latin typeface="Times New Roman" pitchFamily="18" charset="0"/>
              </a:rPr>
              <a:t>Evaluation</a:t>
            </a:r>
          </a:p>
          <a:p>
            <a:pPr marL="800100" lvl="1" indent="-342900">
              <a:spcBef>
                <a:spcPct val="20000"/>
              </a:spcBef>
              <a:buFontTx/>
              <a:buChar char="•"/>
            </a:pPr>
            <a:r>
              <a:rPr lang="en-US" sz="3200" b="1" dirty="0" smtClean="0">
                <a:solidFill>
                  <a:srgbClr val="00B050"/>
                </a:solidFill>
                <a:latin typeface="Times New Roman" pitchFamily="18" charset="0"/>
              </a:rPr>
              <a:t>Continue monitoring program</a:t>
            </a:r>
          </a:p>
        </p:txBody>
      </p:sp>
      <p:sp>
        <p:nvSpPr>
          <p:cNvPr id="5" name="Rectangle 4"/>
          <p:cNvSpPr>
            <a:spLocks noChangeArrowheads="1"/>
          </p:cNvSpPr>
          <p:nvPr/>
        </p:nvSpPr>
        <p:spPr bwMode="auto">
          <a:xfrm>
            <a:off x="381000" y="457200"/>
            <a:ext cx="82296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p>
            <a:pPr algn="ctr"/>
            <a:r>
              <a:rPr lang="en-US" sz="4400" b="1" dirty="0" smtClean="0">
                <a:solidFill>
                  <a:schemeClr val="accent1"/>
                </a:solidFill>
                <a:latin typeface="Times New Roman" pitchFamily="18" charset="0"/>
              </a:rPr>
              <a:t>IPM for white grubs</a:t>
            </a:r>
            <a:endParaRPr lang="en-US" sz="4400" b="1" dirty="0">
              <a:solidFill>
                <a:schemeClr val="accent1"/>
              </a:solidFill>
              <a:latin typeface="Times New Roman"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2979" y="2728022"/>
            <a:ext cx="4159250" cy="2732977"/>
          </a:xfrm>
          <a:prstGeom prst="rect">
            <a:avLst/>
          </a:prstGeom>
        </p:spPr>
      </p:pic>
    </p:spTree>
    <p:extLst>
      <p:ext uri="{BB962C8B-B14F-4D97-AF65-F5344CB8AC3E}">
        <p14:creationId xmlns:p14="http://schemas.microsoft.com/office/powerpoint/2010/main" val="22905480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IPMwht no border 2.pd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5800" y="6248400"/>
            <a:ext cx="5842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p:cNvSpPr>
            <a:spLocks noChangeArrowheads="1"/>
          </p:cNvSpPr>
          <p:nvPr/>
        </p:nvSpPr>
        <p:spPr bwMode="auto">
          <a:xfrm>
            <a:off x="685800" y="1523999"/>
            <a:ext cx="8458200" cy="4539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spcBef>
                <a:spcPct val="20000"/>
              </a:spcBef>
              <a:buFontTx/>
              <a:buChar char="•"/>
            </a:pPr>
            <a:r>
              <a:rPr lang="en-US" sz="3200" b="1" dirty="0" smtClean="0">
                <a:solidFill>
                  <a:srgbClr val="FFEEB1"/>
                </a:solidFill>
                <a:latin typeface="Times New Roman" pitchFamily="18" charset="0"/>
              </a:rPr>
              <a:t>Education</a:t>
            </a:r>
          </a:p>
          <a:p>
            <a:pPr marL="342900" indent="-342900">
              <a:spcBef>
                <a:spcPct val="20000"/>
              </a:spcBef>
              <a:buFontTx/>
              <a:buChar char="•"/>
            </a:pPr>
            <a:r>
              <a:rPr lang="en-US" sz="3200" b="1" dirty="0" smtClean="0">
                <a:solidFill>
                  <a:srgbClr val="FFEEB1"/>
                </a:solidFill>
                <a:latin typeface="Times New Roman" pitchFamily="18" charset="0"/>
              </a:rPr>
              <a:t>Prevention</a:t>
            </a:r>
          </a:p>
          <a:p>
            <a:pPr marL="342900" indent="-342900">
              <a:spcBef>
                <a:spcPct val="20000"/>
              </a:spcBef>
              <a:buFontTx/>
              <a:buChar char="•"/>
            </a:pPr>
            <a:r>
              <a:rPr lang="en-US" sz="3200" b="1" dirty="0" smtClean="0">
                <a:solidFill>
                  <a:srgbClr val="FFEEB1"/>
                </a:solidFill>
                <a:latin typeface="Times New Roman" pitchFamily="18" charset="0"/>
              </a:rPr>
              <a:t>Monitoring</a:t>
            </a:r>
          </a:p>
          <a:p>
            <a:pPr marL="342900" indent="-342900">
              <a:spcBef>
                <a:spcPct val="20000"/>
              </a:spcBef>
              <a:buFontTx/>
              <a:buChar char="•"/>
            </a:pPr>
            <a:r>
              <a:rPr lang="en-US" sz="3200" b="1" dirty="0" smtClean="0">
                <a:solidFill>
                  <a:srgbClr val="FFEEB1"/>
                </a:solidFill>
                <a:latin typeface="Times New Roman" pitchFamily="18" charset="0"/>
              </a:rPr>
              <a:t>Thresholds</a:t>
            </a:r>
          </a:p>
          <a:p>
            <a:pPr marL="342900" indent="-342900">
              <a:spcBef>
                <a:spcPct val="20000"/>
              </a:spcBef>
              <a:buFontTx/>
              <a:buChar char="•"/>
            </a:pPr>
            <a:r>
              <a:rPr lang="en-US" sz="3200" b="1" dirty="0" smtClean="0">
                <a:solidFill>
                  <a:srgbClr val="00B050"/>
                </a:solidFill>
                <a:latin typeface="Times New Roman" pitchFamily="18" charset="0"/>
              </a:rPr>
              <a:t>Multiple tactics</a:t>
            </a:r>
          </a:p>
          <a:p>
            <a:pPr marL="342900" indent="-342900">
              <a:spcBef>
                <a:spcPct val="20000"/>
              </a:spcBef>
              <a:buFontTx/>
              <a:buChar char="•"/>
            </a:pPr>
            <a:r>
              <a:rPr lang="en-US" sz="3200" b="1" dirty="0" smtClean="0">
                <a:solidFill>
                  <a:srgbClr val="FFEEB1"/>
                </a:solidFill>
                <a:latin typeface="Times New Roman" pitchFamily="18" charset="0"/>
              </a:rPr>
              <a:t>Integration</a:t>
            </a:r>
          </a:p>
          <a:p>
            <a:pPr marL="342900" indent="-342900">
              <a:spcBef>
                <a:spcPct val="20000"/>
              </a:spcBef>
              <a:buFontTx/>
              <a:buChar char="•"/>
            </a:pPr>
            <a:r>
              <a:rPr lang="en-US" sz="3200" b="1" dirty="0" smtClean="0">
                <a:solidFill>
                  <a:srgbClr val="FFEEB1"/>
                </a:solidFill>
                <a:latin typeface="Times New Roman" pitchFamily="18" charset="0"/>
              </a:rPr>
              <a:t>Evaluation</a:t>
            </a:r>
          </a:p>
        </p:txBody>
      </p:sp>
      <p:sp>
        <p:nvSpPr>
          <p:cNvPr id="5" name="Rectangle 4"/>
          <p:cNvSpPr>
            <a:spLocks noChangeArrowheads="1"/>
          </p:cNvSpPr>
          <p:nvPr/>
        </p:nvSpPr>
        <p:spPr bwMode="auto">
          <a:xfrm>
            <a:off x="381000" y="457200"/>
            <a:ext cx="82296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p>
            <a:pPr algn="ctr"/>
            <a:r>
              <a:rPr lang="en-US" sz="4400" b="1" dirty="0" smtClean="0">
                <a:solidFill>
                  <a:schemeClr val="accent1"/>
                </a:solidFill>
                <a:latin typeface="Times New Roman" pitchFamily="18" charset="0"/>
              </a:rPr>
              <a:t>IPM for weed management</a:t>
            </a:r>
            <a:endParaRPr lang="en-US" sz="4400" b="1" dirty="0">
              <a:solidFill>
                <a:schemeClr val="accent1"/>
              </a:solidFill>
              <a:latin typeface="Times New Roman"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1828800"/>
            <a:ext cx="3277879" cy="4875846"/>
          </a:xfrm>
          <a:prstGeom prst="rect">
            <a:avLst/>
          </a:prstGeom>
        </p:spPr>
      </p:pic>
    </p:spTree>
    <p:extLst>
      <p:ext uri="{BB962C8B-B14F-4D97-AF65-F5344CB8AC3E}">
        <p14:creationId xmlns:p14="http://schemas.microsoft.com/office/powerpoint/2010/main" val="23975220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itle 1"/>
          <p:cNvSpPr>
            <a:spLocks noGrp="1"/>
          </p:cNvSpPr>
          <p:nvPr>
            <p:ph type="title"/>
          </p:nvPr>
        </p:nvSpPr>
        <p:spPr>
          <a:xfrm>
            <a:off x="304800" y="228600"/>
            <a:ext cx="7696200" cy="1143000"/>
          </a:xfrm>
        </p:spPr>
        <p:txBody>
          <a:bodyPr/>
          <a:lstStyle/>
          <a:p>
            <a:pPr algn="l"/>
            <a:r>
              <a:rPr lang="en-US" dirty="0" smtClean="0"/>
              <a:t>Multiple tactics: Iron HEDTA herbicides</a:t>
            </a:r>
          </a:p>
        </p:txBody>
      </p:sp>
      <p:sp>
        <p:nvSpPr>
          <p:cNvPr id="8196" name="Text Placeholder 8"/>
          <p:cNvSpPr>
            <a:spLocks noGrp="1"/>
          </p:cNvSpPr>
          <p:nvPr>
            <p:ph type="body" sz="half" idx="1"/>
          </p:nvPr>
        </p:nvSpPr>
        <p:spPr>
          <a:xfrm>
            <a:off x="533400" y="1524000"/>
            <a:ext cx="5638800" cy="5029200"/>
          </a:xfrm>
        </p:spPr>
        <p:txBody>
          <a:bodyPr/>
          <a:lstStyle/>
          <a:p>
            <a:r>
              <a:rPr lang="en-US" sz="2800" smtClean="0"/>
              <a:t>Chelated iron</a:t>
            </a:r>
          </a:p>
          <a:p>
            <a:r>
              <a:rPr lang="en-US" sz="2800" smtClean="0"/>
              <a:t>HEDTA: hydroxyethylenediaminetriacetic acid</a:t>
            </a:r>
          </a:p>
          <a:p>
            <a:r>
              <a:rPr lang="en-US" sz="2800" smtClean="0"/>
              <a:t>NOT ORGANIC (OMRI) due to chelate</a:t>
            </a:r>
          </a:p>
          <a:p>
            <a:r>
              <a:rPr lang="en-US" sz="2800" smtClean="0"/>
              <a:t> mode of action: iron toxicity (oxidative damage at cellular level)</a:t>
            </a:r>
          </a:p>
          <a:p>
            <a:r>
              <a:rPr lang="en-US" sz="2800" smtClean="0"/>
              <a:t>Selectivity: dicots vs. monocots</a:t>
            </a:r>
          </a:p>
          <a:p>
            <a:endParaRPr lang="en-US" smtClean="0"/>
          </a:p>
          <a:p>
            <a:endParaRPr lang="en-US" smtClean="0"/>
          </a:p>
        </p:txBody>
      </p:sp>
      <p:sp>
        <p:nvSpPr>
          <p:cNvPr id="819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A5BF66FD-9703-4330-9BD1-DEB744767BA1}" type="slidenum">
              <a:rPr lang="en-US" sz="1200" smtClean="0">
                <a:solidFill>
                  <a:srgbClr val="898989"/>
                </a:solidFill>
              </a:rPr>
              <a:pPr/>
              <a:t>74</a:t>
            </a:fld>
            <a:endParaRPr lang="en-US" sz="1200" smtClean="0">
              <a:solidFill>
                <a:srgbClr val="898989"/>
              </a:solidFill>
            </a:endParaRPr>
          </a:p>
        </p:txBody>
      </p:sp>
      <p:pic>
        <p:nvPicPr>
          <p:cNvPr id="8203" name="Picture 11" descr="black medic 5d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066800"/>
            <a:ext cx="2971800" cy="2292350"/>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clip_image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352800"/>
            <a:ext cx="2971800" cy="2614613"/>
          </a:xfrm>
          <a:prstGeom prst="rect">
            <a:avLst/>
          </a:prstGeom>
          <a:noFill/>
          <a:extLst>
            <a:ext uri="{909E8E84-426E-40DD-AFC4-6F175D3DCCD1}">
              <a14:hiddenFill xmlns:a14="http://schemas.microsoft.com/office/drawing/2010/main">
                <a:solidFill>
                  <a:srgbClr val="FFFFFF"/>
                </a:solidFill>
              </a14:hiddenFill>
            </a:ext>
          </a:extLst>
        </p:spPr>
      </p:pic>
      <p:sp>
        <p:nvSpPr>
          <p:cNvPr id="8207" name="Text Box 15"/>
          <p:cNvSpPr txBox="1">
            <a:spLocks noChangeArrowheads="1"/>
          </p:cNvSpPr>
          <p:nvPr/>
        </p:nvSpPr>
        <p:spPr bwMode="auto">
          <a:xfrm>
            <a:off x="6248400" y="2971800"/>
            <a:ext cx="2286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solidFill>
                  <a:schemeClr val="accent2"/>
                </a:solidFill>
              </a:rPr>
              <a:t>Cheryl Wilen</a:t>
            </a:r>
          </a:p>
        </p:txBody>
      </p:sp>
      <p:sp>
        <p:nvSpPr>
          <p:cNvPr id="8208" name="Text Box 16"/>
          <p:cNvSpPr txBox="1">
            <a:spLocks noChangeArrowheads="1"/>
          </p:cNvSpPr>
          <p:nvPr/>
        </p:nvSpPr>
        <p:spPr bwMode="auto">
          <a:xfrm>
            <a:off x="6172200" y="5638800"/>
            <a:ext cx="2286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solidFill>
                  <a:schemeClr val="accent2"/>
                </a:solidFill>
              </a:rPr>
              <a:t>Don Bartel</a:t>
            </a:r>
          </a:p>
        </p:txBody>
      </p:sp>
    </p:spTree>
    <p:extLst>
      <p:ext uri="{BB962C8B-B14F-4D97-AF65-F5344CB8AC3E}">
        <p14:creationId xmlns:p14="http://schemas.microsoft.com/office/powerpoint/2010/main" val="298707572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idx="4294967295"/>
          </p:nvPr>
        </p:nvSpPr>
        <p:spPr/>
        <p:txBody>
          <a:bodyPr/>
          <a:lstStyle/>
          <a:p>
            <a:r>
              <a:rPr lang="en-US" sz="3200" smtClean="0"/>
              <a:t>Iron HEDTA products registered in CA</a:t>
            </a:r>
          </a:p>
        </p:txBody>
      </p:sp>
      <p:pic>
        <p:nvPicPr>
          <p:cNvPr id="124932" name="Picture 4"/>
          <p:cNvPicPr>
            <a:picLocks noChangeAspect="1" noChangeArrowheads="1"/>
          </p:cNvPicPr>
          <p:nvPr/>
        </p:nvPicPr>
        <p:blipFill>
          <a:blip r:embed="rId2">
            <a:extLst>
              <a:ext uri="{28A0092B-C50C-407E-A947-70E740481C1C}">
                <a14:useLocalDpi xmlns:a14="http://schemas.microsoft.com/office/drawing/2010/main" val="0"/>
              </a:ext>
            </a:extLst>
          </a:blip>
          <a:srcRect l="4919" t="22873" r="3235" b="25783"/>
          <a:stretch>
            <a:fillRect/>
          </a:stretch>
        </p:blipFill>
        <p:spPr bwMode="auto">
          <a:xfrm>
            <a:off x="228600" y="2068513"/>
            <a:ext cx="8686800" cy="357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04457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idx="4294967295"/>
          </p:nvPr>
        </p:nvSpPr>
        <p:spPr>
          <a:xfrm>
            <a:off x="685800" y="152400"/>
            <a:ext cx="7772400" cy="1143000"/>
          </a:xfrm>
        </p:spPr>
        <p:txBody>
          <a:bodyPr/>
          <a:lstStyle/>
          <a:p>
            <a:r>
              <a:rPr lang="en-US" dirty="0" smtClean="0"/>
              <a:t>Efficacy trials conducted</a:t>
            </a:r>
          </a:p>
        </p:txBody>
      </p:sp>
      <p:sp>
        <p:nvSpPr>
          <p:cNvPr id="4" name="Rectangle 3"/>
          <p:cNvSpPr txBox="1">
            <a:spLocks noChangeArrowheads="1"/>
          </p:cNvSpPr>
          <p:nvPr/>
        </p:nvSpPr>
        <p:spPr bwMode="auto">
          <a:xfrm>
            <a:off x="685800" y="1371600"/>
            <a:ext cx="7772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1200"/>
              </a:spcBef>
              <a:spcAft>
                <a:spcPct val="0"/>
              </a:spcAft>
              <a:buChar char="•"/>
              <a:defRPr sz="3200">
                <a:solidFill>
                  <a:srgbClr val="FFEEB1"/>
                </a:solidFill>
                <a:latin typeface="+mn-lt"/>
                <a:ea typeface="+mn-ea"/>
                <a:cs typeface="+mn-cs"/>
              </a:defRPr>
            </a:lvl1pPr>
            <a:lvl2pPr marL="742950" indent="-285750" algn="l" rtl="0" eaLnBrk="1" fontAlgn="base" hangingPunct="1">
              <a:spcBef>
                <a:spcPts val="1200"/>
              </a:spcBef>
              <a:spcAft>
                <a:spcPct val="0"/>
              </a:spcAft>
              <a:buChar char="–"/>
              <a:defRPr sz="2800">
                <a:solidFill>
                  <a:srgbClr val="FFEEB1"/>
                </a:solidFill>
                <a:latin typeface="+mn-lt"/>
                <a:ea typeface="+mn-ea"/>
              </a:defRPr>
            </a:lvl2pPr>
            <a:lvl3pPr marL="1143000" indent="-228600" algn="l" rtl="0" eaLnBrk="1" fontAlgn="base" hangingPunct="1">
              <a:spcBef>
                <a:spcPts val="1200"/>
              </a:spcBef>
              <a:spcAft>
                <a:spcPct val="0"/>
              </a:spcAft>
              <a:buChar char="•"/>
              <a:defRPr sz="2000">
                <a:solidFill>
                  <a:srgbClr val="FFEEB1"/>
                </a:solidFill>
                <a:latin typeface="+mn-lt"/>
                <a:ea typeface="+mn-ea"/>
              </a:defRPr>
            </a:lvl3pPr>
            <a:lvl4pPr marL="1600200" indent="-228600" algn="l" rtl="0" eaLnBrk="1" fontAlgn="base" hangingPunct="1">
              <a:spcBef>
                <a:spcPts val="1200"/>
              </a:spcBef>
              <a:spcAft>
                <a:spcPct val="0"/>
              </a:spcAft>
              <a:buChar char="–"/>
              <a:defRPr sz="2000">
                <a:solidFill>
                  <a:srgbClr val="FFEEB1"/>
                </a:solidFill>
                <a:latin typeface="+mn-lt"/>
                <a:ea typeface="+mn-ea"/>
              </a:defRPr>
            </a:lvl4pPr>
            <a:lvl5pPr marL="2057400" indent="-228600" algn="l" rtl="0" eaLnBrk="1" fontAlgn="base" hangingPunct="1">
              <a:spcBef>
                <a:spcPts val="1200"/>
              </a:spcBef>
              <a:spcAft>
                <a:spcPct val="0"/>
              </a:spcAft>
              <a:buChar char="»"/>
              <a:defRPr sz="2000">
                <a:solidFill>
                  <a:srgbClr val="FFEEB1"/>
                </a:solidFill>
                <a:latin typeface="+mn-lt"/>
                <a:ea typeface="+mn-ea"/>
              </a:defRPr>
            </a:lvl5pPr>
            <a:lvl6pPr marL="2514600" indent="-228600" algn="l" rtl="0" eaLnBrk="1" fontAlgn="base" hangingPunct="1">
              <a:spcBef>
                <a:spcPct val="20000"/>
              </a:spcBef>
              <a:spcAft>
                <a:spcPct val="20000"/>
              </a:spcAft>
              <a:buChar char="»"/>
              <a:defRPr sz="2000">
                <a:solidFill>
                  <a:srgbClr val="FFEEB1"/>
                </a:solidFill>
                <a:latin typeface="+mn-lt"/>
                <a:ea typeface="+mn-ea"/>
              </a:defRPr>
            </a:lvl6pPr>
            <a:lvl7pPr marL="2971800" indent="-228600" algn="l" rtl="0" eaLnBrk="1" fontAlgn="base" hangingPunct="1">
              <a:spcBef>
                <a:spcPct val="20000"/>
              </a:spcBef>
              <a:spcAft>
                <a:spcPct val="20000"/>
              </a:spcAft>
              <a:buChar char="»"/>
              <a:defRPr sz="2000">
                <a:solidFill>
                  <a:srgbClr val="FFEEB1"/>
                </a:solidFill>
                <a:latin typeface="+mn-lt"/>
                <a:ea typeface="+mn-ea"/>
              </a:defRPr>
            </a:lvl7pPr>
            <a:lvl8pPr marL="3429000" indent="-228600" algn="l" rtl="0" eaLnBrk="1" fontAlgn="base" hangingPunct="1">
              <a:spcBef>
                <a:spcPct val="20000"/>
              </a:spcBef>
              <a:spcAft>
                <a:spcPct val="20000"/>
              </a:spcAft>
              <a:buChar char="»"/>
              <a:defRPr sz="2000">
                <a:solidFill>
                  <a:srgbClr val="FFEEB1"/>
                </a:solidFill>
                <a:latin typeface="+mn-lt"/>
                <a:ea typeface="+mn-ea"/>
              </a:defRPr>
            </a:lvl8pPr>
            <a:lvl9pPr marL="3886200" indent="-228600" algn="l" rtl="0" eaLnBrk="1" fontAlgn="base" hangingPunct="1">
              <a:spcBef>
                <a:spcPct val="20000"/>
              </a:spcBef>
              <a:spcAft>
                <a:spcPct val="20000"/>
              </a:spcAft>
              <a:buChar char="»"/>
              <a:defRPr sz="2000">
                <a:solidFill>
                  <a:srgbClr val="FFEEB1"/>
                </a:solidFill>
                <a:latin typeface="+mn-lt"/>
                <a:ea typeface="+mn-ea"/>
              </a:defRPr>
            </a:lvl9pPr>
          </a:lstStyle>
          <a:p>
            <a:pPr>
              <a:lnSpc>
                <a:spcPct val="90000"/>
              </a:lnSpc>
            </a:pPr>
            <a:r>
              <a:rPr lang="en-US" kern="0" smtClean="0"/>
              <a:t>BioResearch, November 2010: NEU1173H (Fiesta), English daisy</a:t>
            </a:r>
          </a:p>
          <a:p>
            <a:pPr>
              <a:lnSpc>
                <a:spcPct val="90000"/>
              </a:lnSpc>
            </a:pPr>
            <a:r>
              <a:rPr lang="en-US" kern="0" smtClean="0"/>
              <a:t>Sierra Consulting, May 2011: NEU1173H (Fiesta), bull thistle</a:t>
            </a:r>
          </a:p>
          <a:p>
            <a:pPr>
              <a:lnSpc>
                <a:spcPct val="90000"/>
              </a:lnSpc>
            </a:pPr>
            <a:r>
              <a:rPr lang="en-US" kern="0" smtClean="0"/>
              <a:t>Cheryl Wilen (UC IPM), January 2012: Whitney Farms (Scotts) Lawn Weed Killer RTU, broadleaf plantain, dandelion, oxalis, black medic</a:t>
            </a:r>
          </a:p>
          <a:p>
            <a:pPr>
              <a:lnSpc>
                <a:spcPct val="90000"/>
              </a:lnSpc>
            </a:pPr>
            <a:r>
              <a:rPr lang="en-US" kern="0" smtClean="0"/>
              <a:t>Cheryl Wilen, August 2012: Fiesta, oxalis, prostrate spurge</a:t>
            </a:r>
          </a:p>
        </p:txBody>
      </p:sp>
    </p:spTree>
    <p:extLst>
      <p:ext uri="{BB962C8B-B14F-4D97-AF65-F5344CB8AC3E}">
        <p14:creationId xmlns:p14="http://schemas.microsoft.com/office/powerpoint/2010/main" val="10316961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idx="4294967295"/>
          </p:nvPr>
        </p:nvSpPr>
        <p:spPr/>
        <p:txBody>
          <a:bodyPr/>
          <a:lstStyle/>
          <a:p>
            <a:r>
              <a:rPr lang="en-US" smtClean="0"/>
              <a:t>BioResearch trial results</a:t>
            </a:r>
          </a:p>
        </p:txBody>
      </p:sp>
      <p:pic>
        <p:nvPicPr>
          <p:cNvPr id="119812" name="Picture 12" descr="DAISY 0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676400"/>
            <a:ext cx="2701925"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3" name="Picture 11" descr="DAISY 0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886200"/>
            <a:ext cx="2701925"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4" name="Picture 0" descr="DAISY 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75" y="1676400"/>
            <a:ext cx="2701925"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5" name="Picture 1" descr="DAISY 0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3886200"/>
            <a:ext cx="2701925"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6" name="Text Box 8"/>
          <p:cNvSpPr txBox="1">
            <a:spLocks noChangeArrowheads="1"/>
          </p:cNvSpPr>
          <p:nvPr/>
        </p:nvSpPr>
        <p:spPr bwMode="auto">
          <a:xfrm>
            <a:off x="304800" y="1676400"/>
            <a:ext cx="1447800"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solidFill>
                <a:schemeClr val="accent2"/>
              </a:solidFill>
            </a:endParaRPr>
          </a:p>
          <a:p>
            <a:pPr>
              <a:spcBef>
                <a:spcPct val="50000"/>
              </a:spcBef>
            </a:pPr>
            <a:r>
              <a:rPr lang="en-US">
                <a:solidFill>
                  <a:schemeClr val="accent2"/>
                </a:solidFill>
              </a:rPr>
              <a:t>5 gal / 1000 ft</a:t>
            </a:r>
            <a:r>
              <a:rPr lang="en-US" baseline="30000">
                <a:solidFill>
                  <a:schemeClr val="accent2"/>
                </a:solidFill>
              </a:rPr>
              <a:t>2</a:t>
            </a:r>
            <a:endParaRPr lang="en-US">
              <a:solidFill>
                <a:schemeClr val="accent2"/>
              </a:solidFill>
            </a:endParaRPr>
          </a:p>
        </p:txBody>
      </p:sp>
      <p:sp>
        <p:nvSpPr>
          <p:cNvPr id="119817" name="Text Box 9"/>
          <p:cNvSpPr txBox="1">
            <a:spLocks noChangeArrowheads="1"/>
          </p:cNvSpPr>
          <p:nvPr/>
        </p:nvSpPr>
        <p:spPr bwMode="auto">
          <a:xfrm>
            <a:off x="304800" y="3887788"/>
            <a:ext cx="1447800" cy="137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solidFill>
                <a:schemeClr val="accent2"/>
              </a:solidFill>
            </a:endParaRPr>
          </a:p>
          <a:p>
            <a:pPr>
              <a:spcBef>
                <a:spcPct val="50000"/>
              </a:spcBef>
            </a:pPr>
            <a:r>
              <a:rPr lang="en-US">
                <a:solidFill>
                  <a:schemeClr val="accent2"/>
                </a:solidFill>
              </a:rPr>
              <a:t>10 gal / 1000 ft</a:t>
            </a:r>
            <a:r>
              <a:rPr lang="en-US" baseline="30000">
                <a:solidFill>
                  <a:schemeClr val="accent2"/>
                </a:solidFill>
              </a:rPr>
              <a:t>2</a:t>
            </a:r>
            <a:endParaRPr lang="en-US">
              <a:solidFill>
                <a:schemeClr val="accent2"/>
              </a:solidFill>
            </a:endParaRPr>
          </a:p>
        </p:txBody>
      </p:sp>
      <p:sp>
        <p:nvSpPr>
          <p:cNvPr id="119818" name="Text Box 10"/>
          <p:cNvSpPr txBox="1">
            <a:spLocks noChangeArrowheads="1"/>
          </p:cNvSpPr>
          <p:nvPr/>
        </p:nvSpPr>
        <p:spPr bwMode="auto">
          <a:xfrm>
            <a:off x="2514600" y="5487988"/>
            <a:ext cx="1447800" cy="100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solidFill>
                <a:schemeClr val="accent2"/>
              </a:solidFill>
            </a:endParaRPr>
          </a:p>
          <a:p>
            <a:pPr>
              <a:spcBef>
                <a:spcPct val="50000"/>
              </a:spcBef>
            </a:pPr>
            <a:r>
              <a:rPr lang="en-US">
                <a:solidFill>
                  <a:schemeClr val="accent2"/>
                </a:solidFill>
              </a:rPr>
              <a:t>1 DAA</a:t>
            </a:r>
          </a:p>
        </p:txBody>
      </p:sp>
      <p:sp>
        <p:nvSpPr>
          <p:cNvPr id="119819" name="Text Box 11"/>
          <p:cNvSpPr txBox="1">
            <a:spLocks noChangeArrowheads="1"/>
          </p:cNvSpPr>
          <p:nvPr/>
        </p:nvSpPr>
        <p:spPr bwMode="auto">
          <a:xfrm>
            <a:off x="5562600" y="5487988"/>
            <a:ext cx="1447800" cy="100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solidFill>
                <a:schemeClr val="accent2"/>
              </a:solidFill>
            </a:endParaRPr>
          </a:p>
          <a:p>
            <a:pPr>
              <a:spcBef>
                <a:spcPct val="50000"/>
              </a:spcBef>
            </a:pPr>
            <a:r>
              <a:rPr lang="en-US">
                <a:solidFill>
                  <a:schemeClr val="accent2"/>
                </a:solidFill>
              </a:rPr>
              <a:t>14 DAA</a:t>
            </a:r>
          </a:p>
        </p:txBody>
      </p:sp>
    </p:spTree>
    <p:extLst>
      <p:ext uri="{BB962C8B-B14F-4D97-AF65-F5344CB8AC3E}">
        <p14:creationId xmlns:p14="http://schemas.microsoft.com/office/powerpoint/2010/main" val="4004423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idx="4294967295"/>
          </p:nvPr>
        </p:nvSpPr>
        <p:spPr/>
        <p:txBody>
          <a:bodyPr/>
          <a:lstStyle/>
          <a:p>
            <a:r>
              <a:rPr lang="en-US" smtClean="0"/>
              <a:t>Sierra Consulting trial results</a:t>
            </a:r>
          </a:p>
        </p:txBody>
      </p:sp>
      <p:pic>
        <p:nvPicPr>
          <p:cNvPr id="121860" name="Picture 4"/>
          <p:cNvPicPr>
            <a:picLocks noChangeAspect="1" noChangeArrowheads="1"/>
          </p:cNvPicPr>
          <p:nvPr/>
        </p:nvPicPr>
        <p:blipFill>
          <a:blip r:embed="rId2">
            <a:extLst>
              <a:ext uri="{28A0092B-C50C-407E-A947-70E740481C1C}">
                <a14:useLocalDpi xmlns:a14="http://schemas.microsoft.com/office/drawing/2010/main" val="0"/>
              </a:ext>
            </a:extLst>
          </a:blip>
          <a:srcRect l="4919" t="13194" r="3235" b="13667"/>
          <a:stretch>
            <a:fillRect/>
          </a:stretch>
        </p:blipFill>
        <p:spPr bwMode="auto">
          <a:xfrm>
            <a:off x="609600" y="1524000"/>
            <a:ext cx="7924800" cy="46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27216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idx="4294967295"/>
          </p:nvPr>
        </p:nvSpPr>
        <p:spPr/>
        <p:txBody>
          <a:bodyPr/>
          <a:lstStyle/>
          <a:p>
            <a:r>
              <a:rPr lang="en-US" smtClean="0"/>
              <a:t>UC IPM RTU trial observations</a:t>
            </a:r>
          </a:p>
        </p:txBody>
      </p:sp>
      <p:sp>
        <p:nvSpPr>
          <p:cNvPr id="128003" name="Rectangle 3"/>
          <p:cNvSpPr>
            <a:spLocks noGrp="1" noChangeArrowheads="1"/>
          </p:cNvSpPr>
          <p:nvPr>
            <p:ph type="body" idx="4294967295"/>
          </p:nvPr>
        </p:nvSpPr>
        <p:spPr>
          <a:xfrm>
            <a:off x="685800" y="1981200"/>
            <a:ext cx="8305800" cy="4114800"/>
          </a:xfrm>
        </p:spPr>
        <p:txBody>
          <a:bodyPr/>
          <a:lstStyle/>
          <a:p>
            <a:pPr>
              <a:lnSpc>
                <a:spcPct val="90000"/>
              </a:lnSpc>
            </a:pPr>
            <a:r>
              <a:rPr lang="en-US" smtClean="0"/>
              <a:t>Broadleaf plantain: death after one week</a:t>
            </a:r>
          </a:p>
          <a:p>
            <a:pPr>
              <a:lnSpc>
                <a:spcPct val="90000"/>
              </a:lnSpc>
            </a:pPr>
            <a:r>
              <a:rPr lang="en-US" smtClean="0"/>
              <a:t>Dandelion: injury in 1 day, death in 3 days</a:t>
            </a:r>
          </a:p>
          <a:p>
            <a:pPr>
              <a:lnSpc>
                <a:spcPct val="90000"/>
              </a:lnSpc>
            </a:pPr>
            <a:r>
              <a:rPr lang="en-US" smtClean="0"/>
              <a:t>Oxalis: injury in 1 day, death in 3 days</a:t>
            </a:r>
          </a:p>
          <a:p>
            <a:pPr>
              <a:lnSpc>
                <a:spcPct val="90000"/>
              </a:lnSpc>
            </a:pPr>
            <a:r>
              <a:rPr lang="en-US" smtClean="0"/>
              <a:t>Black medic: foliar damage only</a:t>
            </a:r>
          </a:p>
          <a:p>
            <a:pPr>
              <a:lnSpc>
                <a:spcPct val="90000"/>
              </a:lnSpc>
            </a:pPr>
            <a:r>
              <a:rPr lang="en-US" smtClean="0"/>
              <a:t>No sidewalk staining</a:t>
            </a:r>
          </a:p>
          <a:p>
            <a:pPr>
              <a:lnSpc>
                <a:spcPct val="90000"/>
              </a:lnSpc>
            </a:pPr>
            <a:r>
              <a:rPr lang="en-US" smtClean="0"/>
              <a:t>Effective in shade and sun</a:t>
            </a:r>
          </a:p>
          <a:p>
            <a:pPr>
              <a:lnSpc>
                <a:spcPct val="90000"/>
              </a:lnSpc>
            </a:pPr>
            <a:r>
              <a:rPr lang="en-US" smtClean="0"/>
              <a:t>No turf injury</a:t>
            </a:r>
          </a:p>
        </p:txBody>
      </p:sp>
    </p:spTree>
    <p:extLst>
      <p:ext uri="{BB962C8B-B14F-4D97-AF65-F5344CB8AC3E}">
        <p14:creationId xmlns:p14="http://schemas.microsoft.com/office/powerpoint/2010/main" val="574819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latin typeface="Times New Roman" pitchFamily="18" charset="0"/>
                <a:cs typeface="Times New Roman" pitchFamily="18" charset="0"/>
              </a:rPr>
              <a:t>OK……so…</a:t>
            </a:r>
            <a:endParaRPr lang="en-US" sz="4400" b="1" dirty="0">
              <a:latin typeface="Times New Roman" pitchFamily="18" charset="0"/>
              <a:cs typeface="Times New Roman" pitchFamily="18" charset="0"/>
            </a:endParaRPr>
          </a:p>
        </p:txBody>
      </p:sp>
      <p:sp>
        <p:nvSpPr>
          <p:cNvPr id="3" name="Text Placeholder 2"/>
          <p:cNvSpPr>
            <a:spLocks noGrp="1"/>
          </p:cNvSpPr>
          <p:nvPr>
            <p:ph type="body" sz="half" idx="1"/>
          </p:nvPr>
        </p:nvSpPr>
        <p:spPr/>
        <p:txBody>
          <a:bodyPr/>
          <a:lstStyle/>
          <a:p>
            <a:r>
              <a:rPr lang="en-US" dirty="0">
                <a:latin typeface="Times New Roman" pitchFamily="18" charset="0"/>
                <a:cs typeface="Times New Roman" pitchFamily="18" charset="0"/>
              </a:rPr>
              <a:t>simultaneous management of multiple pests;</a:t>
            </a:r>
          </a:p>
          <a:p>
            <a:r>
              <a:rPr lang="en-US" dirty="0" smtClean="0">
                <a:latin typeface="Times New Roman" pitchFamily="18" charset="0"/>
                <a:cs typeface="Times New Roman" pitchFamily="18" charset="0"/>
              </a:rPr>
              <a:t>regular </a:t>
            </a:r>
            <a:r>
              <a:rPr lang="en-US" dirty="0">
                <a:latin typeface="Times New Roman" pitchFamily="18" charset="0"/>
                <a:cs typeface="Times New Roman" pitchFamily="18" charset="0"/>
              </a:rPr>
              <a:t>monitoring of pests, and their </a:t>
            </a:r>
            <a:r>
              <a:rPr lang="en-US" dirty="0" smtClean="0">
                <a:latin typeface="Times New Roman" pitchFamily="18" charset="0"/>
                <a:cs typeface="Times New Roman" pitchFamily="18" charset="0"/>
              </a:rPr>
              <a:t>natural enemies </a:t>
            </a:r>
            <a:r>
              <a:rPr lang="en-US" dirty="0">
                <a:latin typeface="Times New Roman" pitchFamily="18" charset="0"/>
                <a:cs typeface="Times New Roman" pitchFamily="18" charset="0"/>
              </a:rPr>
              <a:t>and antagonists as well;</a:t>
            </a:r>
          </a:p>
          <a:p>
            <a:r>
              <a:rPr lang="en-US" dirty="0" smtClean="0">
                <a:latin typeface="Times New Roman" pitchFamily="18" charset="0"/>
                <a:cs typeface="Times New Roman" pitchFamily="18" charset="0"/>
              </a:rPr>
              <a:t>use </a:t>
            </a:r>
            <a:r>
              <a:rPr lang="en-US" dirty="0">
                <a:latin typeface="Times New Roman" pitchFamily="18" charset="0"/>
                <a:cs typeface="Times New Roman" pitchFamily="18" charset="0"/>
              </a:rPr>
              <a:t>of economic or treatment thresholds </a:t>
            </a:r>
            <a:r>
              <a:rPr lang="en-US" dirty="0" smtClean="0">
                <a:latin typeface="Times New Roman" pitchFamily="18" charset="0"/>
                <a:cs typeface="Times New Roman" pitchFamily="18" charset="0"/>
              </a:rPr>
              <a:t>when applying </a:t>
            </a:r>
            <a:r>
              <a:rPr lang="en-US" dirty="0">
                <a:latin typeface="Times New Roman" pitchFamily="18" charset="0"/>
                <a:cs typeface="Times New Roman" pitchFamily="18" charset="0"/>
              </a:rPr>
              <a:t>pesticides;</a:t>
            </a:r>
          </a:p>
          <a:p>
            <a:r>
              <a:rPr lang="en-US" dirty="0" smtClean="0">
                <a:latin typeface="Times New Roman" pitchFamily="18" charset="0"/>
                <a:cs typeface="Times New Roman" pitchFamily="18" charset="0"/>
              </a:rPr>
              <a:t>integrated </a:t>
            </a:r>
            <a:r>
              <a:rPr lang="en-US" dirty="0">
                <a:latin typeface="Times New Roman" pitchFamily="18" charset="0"/>
                <a:cs typeface="Times New Roman" pitchFamily="18" charset="0"/>
              </a:rPr>
              <a:t>use of multiple, suppressive </a:t>
            </a:r>
            <a:r>
              <a:rPr lang="en-US" dirty="0" smtClean="0">
                <a:latin typeface="Times New Roman" pitchFamily="18" charset="0"/>
                <a:cs typeface="Times New Roman" pitchFamily="18" charset="0"/>
              </a:rPr>
              <a:t>tactics.</a:t>
            </a:r>
          </a:p>
          <a:p>
            <a:r>
              <a:rPr lang="en-US" dirty="0" smtClean="0">
                <a:latin typeface="Times New Roman" pitchFamily="18" charset="0"/>
                <a:cs typeface="Times New Roman" pitchFamily="18" charset="0"/>
              </a:rPr>
              <a:t>L. E. </a:t>
            </a:r>
            <a:r>
              <a:rPr lang="en-US" dirty="0" err="1" smtClean="0">
                <a:latin typeface="Times New Roman" pitchFamily="18" charset="0"/>
                <a:cs typeface="Times New Roman" pitchFamily="18" charset="0"/>
              </a:rPr>
              <a:t>Ehler</a:t>
            </a:r>
            <a:r>
              <a:rPr lang="en-US" dirty="0" smtClean="0">
                <a:latin typeface="Times New Roman" pitchFamily="18" charset="0"/>
                <a:cs typeface="Times New Roman" pitchFamily="18" charset="0"/>
              </a:rPr>
              <a:t>, 2006 </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22374451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UCCE / UC IPM resources for commercial landscape IPM</a:t>
            </a:r>
            <a:endParaRPr lang="en-US" dirty="0"/>
          </a:p>
        </p:txBody>
      </p:sp>
      <p:sp>
        <p:nvSpPr>
          <p:cNvPr id="3" name="Text Placeholder 2"/>
          <p:cNvSpPr>
            <a:spLocks noGrp="1"/>
          </p:cNvSpPr>
          <p:nvPr>
            <p:ph type="body" sz="half" idx="1"/>
          </p:nvPr>
        </p:nvSpPr>
        <p:spPr>
          <a:xfrm>
            <a:off x="0" y="1447800"/>
            <a:ext cx="9144000" cy="4114800"/>
          </a:xfrm>
        </p:spPr>
        <p:txBody>
          <a:bodyPr/>
          <a:lstStyle/>
          <a:p>
            <a:r>
              <a:rPr lang="en-US" sz="2800" dirty="0" smtClean="0"/>
              <a:t>UC IPM Pest Notes</a:t>
            </a:r>
          </a:p>
          <a:p>
            <a:pPr lvl="1"/>
            <a:r>
              <a:rPr lang="en-US" sz="2400" dirty="0">
                <a:hlinkClick r:id="rId2"/>
              </a:rPr>
              <a:t>http://</a:t>
            </a:r>
            <a:r>
              <a:rPr lang="en-US" sz="2400" dirty="0" smtClean="0">
                <a:hlinkClick r:id="rId2"/>
              </a:rPr>
              <a:t>www.ipm.ucdavis.edu/PMG/menu.house.html</a:t>
            </a:r>
            <a:endParaRPr lang="en-US" sz="2400" dirty="0" smtClean="0"/>
          </a:p>
          <a:p>
            <a:r>
              <a:rPr lang="en-US" sz="2800" dirty="0" smtClean="0"/>
              <a:t>UC IPM Green Bulletin</a:t>
            </a:r>
          </a:p>
          <a:p>
            <a:pPr lvl="1"/>
            <a:r>
              <a:rPr lang="en-US" sz="2400" dirty="0">
                <a:hlinkClick r:id="rId3"/>
              </a:rPr>
              <a:t>http://www.ipm.ucdavis.edu/greenbulletin</a:t>
            </a:r>
            <a:r>
              <a:rPr lang="en-US" sz="2400" dirty="0" smtClean="0">
                <a:hlinkClick r:id="rId3"/>
              </a:rPr>
              <a:t>/</a:t>
            </a:r>
            <a:endParaRPr lang="en-US" sz="2400" dirty="0" smtClean="0"/>
          </a:p>
          <a:p>
            <a:r>
              <a:rPr lang="en-US" sz="2800" dirty="0" smtClean="0"/>
              <a:t>UC ANR Urban Ants website</a:t>
            </a:r>
          </a:p>
          <a:p>
            <a:pPr lvl="1"/>
            <a:r>
              <a:rPr lang="en-US" sz="2400" dirty="0">
                <a:hlinkClick r:id="rId4"/>
              </a:rPr>
              <a:t>http://ucanr.edu/sites/UrbanAnts</a:t>
            </a:r>
            <a:r>
              <a:rPr lang="en-US" sz="2400" dirty="0" smtClean="0">
                <a:hlinkClick r:id="rId4"/>
              </a:rPr>
              <a:t>/</a:t>
            </a:r>
            <a:endParaRPr lang="en-US" sz="2400" dirty="0" smtClean="0"/>
          </a:p>
          <a:p>
            <a:r>
              <a:rPr lang="en-US" sz="2800" dirty="0" smtClean="0"/>
              <a:t>Andrew’s Urban IPM website</a:t>
            </a:r>
          </a:p>
          <a:p>
            <a:pPr lvl="1"/>
            <a:r>
              <a:rPr lang="en-US" sz="2000" dirty="0">
                <a:hlinkClick r:id="rId5"/>
              </a:rPr>
              <a:t>http://ucanr.edu/sites/urbanIPM/Commercial_Landscape_IPM</a:t>
            </a:r>
            <a:r>
              <a:rPr lang="en-US" sz="2000" dirty="0" smtClean="0">
                <a:hlinkClick r:id="rId5"/>
              </a:rPr>
              <a:t>/</a:t>
            </a:r>
            <a:endParaRPr lang="en-US" sz="2000" dirty="0" smtClean="0"/>
          </a:p>
        </p:txBody>
      </p:sp>
    </p:spTree>
    <p:extLst>
      <p:ext uri="{BB962C8B-B14F-4D97-AF65-F5344CB8AC3E}">
        <p14:creationId xmlns:p14="http://schemas.microsoft.com/office/powerpoint/2010/main" val="5197028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0" y="228600"/>
            <a:ext cx="9144000" cy="6324600"/>
          </a:xfrm>
          <a:prstGeom prst="rect">
            <a:avLst/>
          </a:prstGeom>
        </p:spPr>
      </p:pic>
    </p:spTree>
    <p:extLst>
      <p:ext uri="{BB962C8B-B14F-4D97-AF65-F5344CB8AC3E}">
        <p14:creationId xmlns:p14="http://schemas.microsoft.com/office/powerpoint/2010/main" val="11698011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3904"/>
            <a:ext cx="8915400" cy="6827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61810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a:srcRect l="14103" r="16299"/>
          <a:stretch/>
        </p:blipFill>
        <p:spPr>
          <a:xfrm>
            <a:off x="152400" y="152400"/>
            <a:ext cx="8839200" cy="6553200"/>
          </a:xfrm>
          <a:prstGeom prst="rect">
            <a:avLst/>
          </a:prstGeom>
        </p:spPr>
      </p:pic>
    </p:spTree>
    <p:extLst>
      <p:ext uri="{BB962C8B-B14F-4D97-AF65-F5344CB8AC3E}">
        <p14:creationId xmlns:p14="http://schemas.microsoft.com/office/powerpoint/2010/main" val="34348240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561" t="9127" r="21288"/>
          <a:stretch/>
        </p:blipFill>
        <p:spPr bwMode="auto">
          <a:xfrm>
            <a:off x="533400" y="63583"/>
            <a:ext cx="7848600" cy="6779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4665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Thanks!...Questions?</a:t>
            </a:r>
            <a:endParaRPr lang="en-US" dirty="0"/>
          </a:p>
        </p:txBody>
      </p:sp>
      <p:sp>
        <p:nvSpPr>
          <p:cNvPr id="3" name="Text Placeholder 2"/>
          <p:cNvSpPr>
            <a:spLocks noGrp="1"/>
          </p:cNvSpPr>
          <p:nvPr>
            <p:ph type="body" sz="half" idx="1"/>
          </p:nvPr>
        </p:nvSpPr>
        <p:spPr/>
        <p:txBody>
          <a:bodyPr/>
          <a:lstStyle/>
          <a:p>
            <a:r>
              <a:rPr lang="en-US" dirty="0" smtClean="0"/>
              <a:t>Andrew Sutherland</a:t>
            </a:r>
          </a:p>
          <a:p>
            <a:r>
              <a:rPr lang="en-US" dirty="0" smtClean="0"/>
              <a:t>Bay Area Urban IPM Advisor</a:t>
            </a:r>
          </a:p>
          <a:p>
            <a:r>
              <a:rPr lang="en-US" dirty="0" smtClean="0">
                <a:hlinkClick r:id="rId2"/>
              </a:rPr>
              <a:t>amsutherland@ucanr.edu</a:t>
            </a:r>
            <a:endParaRPr lang="en-US" dirty="0" smtClean="0"/>
          </a:p>
          <a:p>
            <a:r>
              <a:rPr lang="en-US" dirty="0">
                <a:solidFill>
                  <a:srgbClr val="00B050"/>
                </a:solidFill>
              </a:rPr>
              <a:t>http://ucanr.edu/sites/urbanIPM/</a:t>
            </a:r>
            <a:endParaRPr lang="en-US" dirty="0" smtClean="0">
              <a:solidFill>
                <a:srgbClr val="00B050"/>
              </a:solidFill>
            </a:endParaRPr>
          </a:p>
          <a:p>
            <a:r>
              <a:rPr lang="en-US" dirty="0" smtClean="0"/>
              <a:t>510-777-2481 office</a:t>
            </a:r>
          </a:p>
          <a:p>
            <a:r>
              <a:rPr lang="en-US" dirty="0" smtClean="0"/>
              <a:t>510-499-2930 cell</a:t>
            </a:r>
          </a:p>
          <a:p>
            <a:r>
              <a:rPr lang="en-US" dirty="0" smtClean="0"/>
              <a:t>1131 Harbor Bay Parkway; Alameda</a:t>
            </a:r>
          </a:p>
          <a:p>
            <a:endParaRPr lang="en-US" dirty="0" smtClean="0"/>
          </a:p>
        </p:txBody>
      </p:sp>
    </p:spTree>
    <p:extLst>
      <p:ext uri="{BB962C8B-B14F-4D97-AF65-F5344CB8AC3E}">
        <p14:creationId xmlns:p14="http://schemas.microsoft.com/office/powerpoint/2010/main" val="1512798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1532" y="1537138"/>
            <a:ext cx="2272468" cy="15108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IPMwht no border 2.pd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5800" y="6248400"/>
            <a:ext cx="5842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685800" y="1523999"/>
            <a:ext cx="7772400" cy="4539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spcBef>
                <a:spcPct val="20000"/>
              </a:spcBef>
              <a:buFontTx/>
              <a:buChar char="•"/>
            </a:pPr>
            <a:r>
              <a:rPr lang="en-US" sz="3200" b="1" dirty="0">
                <a:solidFill>
                  <a:srgbClr val="FFEEB1"/>
                </a:solidFill>
                <a:latin typeface="Times New Roman" pitchFamily="18" charset="0"/>
              </a:rPr>
              <a:t>Education</a:t>
            </a:r>
          </a:p>
          <a:p>
            <a:pPr marL="342900" indent="-342900">
              <a:spcBef>
                <a:spcPct val="20000"/>
              </a:spcBef>
              <a:buFontTx/>
              <a:buChar char="•"/>
            </a:pPr>
            <a:r>
              <a:rPr lang="en-US" sz="3200" b="1" dirty="0" smtClean="0">
                <a:solidFill>
                  <a:srgbClr val="FFEEB1"/>
                </a:solidFill>
                <a:latin typeface="Times New Roman" pitchFamily="18" charset="0"/>
              </a:rPr>
              <a:t>Prevention</a:t>
            </a:r>
          </a:p>
          <a:p>
            <a:pPr marL="342900" indent="-342900">
              <a:spcBef>
                <a:spcPct val="20000"/>
              </a:spcBef>
              <a:buFontTx/>
              <a:buChar char="•"/>
            </a:pPr>
            <a:r>
              <a:rPr lang="en-US" sz="3200" b="1" dirty="0" smtClean="0">
                <a:solidFill>
                  <a:srgbClr val="FFEEB1"/>
                </a:solidFill>
                <a:latin typeface="Times New Roman" pitchFamily="18" charset="0"/>
              </a:rPr>
              <a:t>Monitoring</a:t>
            </a:r>
            <a:endParaRPr lang="en-US" sz="3200" b="1" dirty="0">
              <a:solidFill>
                <a:srgbClr val="FFEEB1"/>
              </a:solidFill>
              <a:latin typeface="Times New Roman" pitchFamily="18" charset="0"/>
            </a:endParaRPr>
          </a:p>
          <a:p>
            <a:pPr marL="342900" indent="-342900">
              <a:spcBef>
                <a:spcPct val="20000"/>
              </a:spcBef>
              <a:buFontTx/>
              <a:buChar char="•"/>
            </a:pPr>
            <a:r>
              <a:rPr lang="en-US" sz="3200" b="1" dirty="0" smtClean="0">
                <a:solidFill>
                  <a:srgbClr val="FFEEB1"/>
                </a:solidFill>
                <a:latin typeface="Times New Roman" pitchFamily="18" charset="0"/>
              </a:rPr>
              <a:t>Treatment </a:t>
            </a:r>
            <a:r>
              <a:rPr lang="en-US" sz="3200" b="1" dirty="0">
                <a:solidFill>
                  <a:srgbClr val="FFEEB1"/>
                </a:solidFill>
                <a:latin typeface="Times New Roman" pitchFamily="18" charset="0"/>
              </a:rPr>
              <a:t>Thresholds</a:t>
            </a:r>
          </a:p>
          <a:p>
            <a:pPr marL="342900" indent="-342900">
              <a:spcBef>
                <a:spcPct val="20000"/>
              </a:spcBef>
              <a:buFontTx/>
              <a:buChar char="•"/>
            </a:pPr>
            <a:r>
              <a:rPr lang="en-US" sz="3200" b="1" dirty="0">
                <a:solidFill>
                  <a:srgbClr val="FFEEB1"/>
                </a:solidFill>
                <a:latin typeface="Times New Roman" pitchFamily="18" charset="0"/>
              </a:rPr>
              <a:t>Multiple Tactics</a:t>
            </a:r>
          </a:p>
          <a:p>
            <a:pPr marL="342900" indent="-342900">
              <a:spcBef>
                <a:spcPct val="20000"/>
              </a:spcBef>
              <a:buFontTx/>
              <a:buChar char="•"/>
            </a:pPr>
            <a:r>
              <a:rPr lang="en-US" sz="3200" b="1" dirty="0">
                <a:solidFill>
                  <a:srgbClr val="FFEEB1"/>
                </a:solidFill>
                <a:latin typeface="Times New Roman" pitchFamily="18" charset="0"/>
              </a:rPr>
              <a:t>Integration</a:t>
            </a:r>
          </a:p>
          <a:p>
            <a:pPr marL="342900" indent="-342900">
              <a:spcBef>
                <a:spcPct val="20000"/>
              </a:spcBef>
              <a:buFontTx/>
              <a:buChar char="•"/>
            </a:pPr>
            <a:r>
              <a:rPr lang="en-US" sz="3200" b="1" dirty="0" smtClean="0">
                <a:solidFill>
                  <a:srgbClr val="FFEEB1"/>
                </a:solidFill>
                <a:latin typeface="Times New Roman" pitchFamily="18" charset="0"/>
              </a:rPr>
              <a:t>Evaluation</a:t>
            </a:r>
          </a:p>
        </p:txBody>
      </p:sp>
      <p:pic>
        <p:nvPicPr>
          <p:cNvPr id="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8318" y="3048000"/>
            <a:ext cx="2295681" cy="2286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5"/>
          <p:cNvSpPr>
            <a:spLocks noChangeArrowheads="1"/>
          </p:cNvSpPr>
          <p:nvPr/>
        </p:nvSpPr>
        <p:spPr bwMode="auto">
          <a:xfrm>
            <a:off x="381000" y="457200"/>
            <a:ext cx="82296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p>
            <a:pPr algn="ctr"/>
            <a:r>
              <a:rPr lang="en-US" sz="4400" b="1" dirty="0">
                <a:solidFill>
                  <a:schemeClr val="accent1"/>
                </a:solidFill>
                <a:latin typeface="Times New Roman" pitchFamily="18" charset="0"/>
              </a:rPr>
              <a:t>Central tenets of IPM</a:t>
            </a:r>
          </a:p>
        </p:txBody>
      </p:sp>
    </p:spTree>
    <p:extLst>
      <p:ext uri="{BB962C8B-B14F-4D97-AF65-F5344CB8AC3E}">
        <p14:creationId xmlns:p14="http://schemas.microsoft.com/office/powerpoint/2010/main" val="154790486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1.0.2296"/>
  <p:tag name="PPTVERSION" val="14"/>
  <p:tag name="TPOS" val="2"/>
</p:tagLst>
</file>

<file path=ppt/theme/theme1.xml><?xml version="1.0" encoding="utf-8"?>
<a:theme xmlns:a="http://schemas.openxmlformats.org/drawingml/2006/main" name="green ipm theme">
  <a:themeElements>
    <a:clrScheme name="">
      <a:dk1>
        <a:srgbClr val="000000"/>
      </a:dk1>
      <a:lt1>
        <a:srgbClr val="063D34"/>
      </a:lt1>
      <a:dk2>
        <a:srgbClr val="000000"/>
      </a:dk2>
      <a:lt2>
        <a:srgbClr val="808080"/>
      </a:lt2>
      <a:accent1>
        <a:srgbClr val="BBE0E3"/>
      </a:accent1>
      <a:accent2>
        <a:srgbClr val="FBFFFC"/>
      </a:accent2>
      <a:accent3>
        <a:srgbClr val="AAAFAE"/>
      </a:accent3>
      <a:accent4>
        <a:srgbClr val="000000"/>
      </a:accent4>
      <a:accent5>
        <a:srgbClr val="DAEDEF"/>
      </a:accent5>
      <a:accent6>
        <a:srgbClr val="E3E7E4"/>
      </a:accent6>
      <a:hlink>
        <a:srgbClr val="009999"/>
      </a:hlink>
      <a:folHlink>
        <a:srgbClr val="99CC00"/>
      </a:folHlink>
    </a:clrScheme>
    <a:fontScheme name="16_Chapter1">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4" charset="-52"/>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4" charset="-52"/>
            <a:ea typeface="ＭＳ Ｐゴシック" pitchFamily="64" charset="-128"/>
            <a:cs typeface="ＭＳ Ｐゴシック" pitchFamily="64" charset="-128"/>
          </a:defRPr>
        </a:defPPr>
      </a:lstStyle>
    </a:lnDef>
  </a:objectDefaults>
  <a:extraClrSchemeLst>
    <a:extraClrScheme>
      <a:clrScheme name="Chapter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green ipm theme</Template>
  <TotalTime>1444</TotalTime>
  <Words>1982</Words>
  <Application>Microsoft Office PowerPoint</Application>
  <PresentationFormat>On-screen Show (4:3)</PresentationFormat>
  <Paragraphs>408</Paragraphs>
  <Slides>85</Slides>
  <Notes>2</Notes>
  <HiddenSlides>0</HiddenSlides>
  <MMClips>0</MMClips>
  <ScaleCrop>false</ScaleCrop>
  <HeadingPairs>
    <vt:vector size="4" baseType="variant">
      <vt:variant>
        <vt:lpstr>Theme</vt:lpstr>
      </vt:variant>
      <vt:variant>
        <vt:i4>1</vt:i4>
      </vt:variant>
      <vt:variant>
        <vt:lpstr>Slide Titles</vt:lpstr>
      </vt:variant>
      <vt:variant>
        <vt:i4>85</vt:i4>
      </vt:variant>
    </vt:vector>
  </HeadingPairs>
  <TitlesOfParts>
    <vt:vector size="86" baseType="lpstr">
      <vt:lpstr>green ipm theme</vt:lpstr>
      <vt:lpstr>PowerPoint Presentation</vt:lpstr>
      <vt:lpstr>A new Advisor?!</vt:lpstr>
      <vt:lpstr>Outline of presentation</vt:lpstr>
      <vt:lpstr>History of IPM</vt:lpstr>
      <vt:lpstr>History of IPM</vt:lpstr>
      <vt:lpstr>Significant events in IPM history</vt:lpstr>
      <vt:lpstr>What exactly is integrated pest management (IPM)?</vt:lpstr>
      <vt:lpstr>OK……so…</vt:lpstr>
      <vt:lpstr>PowerPoint Presentation</vt:lpstr>
      <vt:lpstr>PowerPoint Presentation</vt:lpstr>
      <vt:lpstr>Why Urban IPM?</vt:lpstr>
      <vt:lpstr>PowerPoint Presentation</vt:lpstr>
      <vt:lpstr>PowerPoint Presentation</vt:lpstr>
      <vt:lpstr>PowerPoint Presentation</vt:lpstr>
      <vt:lpstr>PowerPoint Presentation</vt:lpstr>
      <vt:lpstr>Urban areas and invasion</vt:lpstr>
      <vt:lpstr>PowerPoint Presentation</vt:lpstr>
      <vt:lpstr>PowerPoint Presentation</vt:lpstr>
      <vt:lpstr>Other routes of entry</vt:lpstr>
      <vt:lpstr>Other routes of entry</vt:lpstr>
      <vt:lpstr>Urban ‘reservoirs’</vt:lpstr>
      <vt:lpstr>PowerPoint Presentation</vt:lpstr>
      <vt:lpstr>PowerPoint Presentation</vt:lpstr>
      <vt:lpstr>PowerPoint Presentation</vt:lpstr>
      <vt:lpstr>PowerPoint Presentation</vt:lpstr>
      <vt:lpstr>Asian citrus psyllid / huanglongbing: prevention</vt:lpstr>
      <vt:lpstr>PowerPoint Presentation</vt:lpstr>
      <vt:lpstr>PowerPoint Presentation</vt:lpstr>
      <vt:lpstr>PowerPoint Presentation</vt:lpstr>
      <vt:lpstr>Polyphagous shot hole borer / Fusarium dieback: education</vt:lpstr>
      <vt:lpstr>PowerPoint Presentation</vt:lpstr>
      <vt:lpstr>PowerPoint Presentation</vt:lpstr>
      <vt:lpstr>PowerPoint Presentation</vt:lpstr>
      <vt:lpstr>Pathosystem ecology</vt:lpstr>
      <vt:lpstr>PowerPoint Presentation</vt:lpstr>
      <vt:lpstr>Partial host list</vt:lpstr>
      <vt:lpstr>PowerPoint Presentation</vt:lpstr>
      <vt:lpstr>PowerPoint Presentation</vt:lpstr>
      <vt:lpstr>PowerPoint Presentation</vt:lpstr>
      <vt:lpstr>Other probable hosts</vt:lpstr>
      <vt:lpstr>Current distribution</vt:lpstr>
      <vt:lpstr>PowerPoint Presentation</vt:lpstr>
      <vt:lpstr>Pest ants: Hymenoptera: Formicidae</vt:lpstr>
      <vt:lpstr>Red imported fire ant:  Solenopsis invicta</vt:lpstr>
      <vt:lpstr>Ants outside</vt:lpstr>
      <vt:lpstr>Ants interfere with biological control</vt:lpstr>
      <vt:lpstr>PowerPoint Presentation</vt:lpstr>
      <vt:lpstr>PowerPoint Presentation</vt:lpstr>
      <vt:lpstr>PowerPoint Presentation</vt:lpstr>
      <vt:lpstr>PowerPoint Presentation</vt:lpstr>
      <vt:lpstr>Chemical control of urban ants</vt:lpstr>
      <vt:lpstr>Chemical control of urban ants</vt:lpstr>
      <vt:lpstr>PowerPoint Presentation</vt:lpstr>
      <vt:lpstr>Chemical control of urban ants</vt:lpstr>
      <vt:lpstr>PowerPoint Presentation</vt:lpstr>
      <vt:lpstr>PowerPoint Presentation</vt:lpstr>
      <vt:lpstr>Masked chafer vs. black ataenius</vt:lpstr>
      <vt:lpstr>Masked chafer vs. black ataenius</vt:lpstr>
      <vt:lpstr>Masked chafer biology and ecology</vt:lpstr>
      <vt:lpstr>PowerPoint Presentation</vt:lpstr>
      <vt:lpstr>PowerPoint Presentation</vt:lpstr>
      <vt:lpstr>PowerPoint Presentation</vt:lpstr>
      <vt:lpstr>PowerPoint Presentation</vt:lpstr>
      <vt:lpstr>PowerPoint Presentation</vt:lpstr>
      <vt:lpstr>Biological control for white grubs</vt:lpstr>
      <vt:lpstr>Biological control for white grubs</vt:lpstr>
      <vt:lpstr>Biological control for white grubs</vt:lpstr>
      <vt:lpstr>Biological control for white grubs</vt:lpstr>
      <vt:lpstr>Chemical control for white grubs</vt:lpstr>
      <vt:lpstr>Chemical control for white grubs</vt:lpstr>
      <vt:lpstr>PowerPoint Presentation</vt:lpstr>
      <vt:lpstr>PowerPoint Presentation</vt:lpstr>
      <vt:lpstr>PowerPoint Presentation</vt:lpstr>
      <vt:lpstr>Multiple tactics: Iron HEDTA herbicides</vt:lpstr>
      <vt:lpstr>Iron HEDTA products registered in CA</vt:lpstr>
      <vt:lpstr>Efficacy trials conducted</vt:lpstr>
      <vt:lpstr>BioResearch trial results</vt:lpstr>
      <vt:lpstr>Sierra Consulting trial results</vt:lpstr>
      <vt:lpstr>UC IPM RTU trial observations</vt:lpstr>
      <vt:lpstr>UCCE / UC IPM resources for commercial landscape IPM</vt:lpstr>
      <vt:lpstr>PowerPoint Presentation</vt:lpstr>
      <vt:lpstr>PowerPoint Presentation</vt:lpstr>
      <vt:lpstr>PowerPoint Presentation</vt:lpstr>
      <vt:lpstr>PowerPoint Presentation</vt:lpstr>
      <vt:lpstr>Thanks!...Questions?</vt:lpstr>
    </vt:vector>
  </TitlesOfParts>
  <Company>UCCE Alameda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Sutherland</dc:creator>
  <cp:lastModifiedBy>Andrew</cp:lastModifiedBy>
  <cp:revision>142</cp:revision>
  <dcterms:created xsi:type="dcterms:W3CDTF">2012-08-21T23:56:26Z</dcterms:created>
  <dcterms:modified xsi:type="dcterms:W3CDTF">2013-02-27T16:18:10Z</dcterms:modified>
</cp:coreProperties>
</file>