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1"/>
  </p:notesMasterIdLst>
  <p:handoutMasterIdLst>
    <p:handoutMasterId r:id="rId22"/>
  </p:handoutMasterIdLst>
  <p:sldIdLst>
    <p:sldId id="256" r:id="rId2"/>
    <p:sldId id="279" r:id="rId3"/>
    <p:sldId id="280" r:id="rId4"/>
    <p:sldId id="257" r:id="rId5"/>
    <p:sldId id="260" r:id="rId6"/>
    <p:sldId id="258" r:id="rId7"/>
    <p:sldId id="264" r:id="rId8"/>
    <p:sldId id="267" r:id="rId9"/>
    <p:sldId id="266" r:id="rId10"/>
    <p:sldId id="268" r:id="rId11"/>
    <p:sldId id="269" r:id="rId12"/>
    <p:sldId id="281" r:id="rId13"/>
    <p:sldId id="282" r:id="rId14"/>
    <p:sldId id="283" r:id="rId15"/>
    <p:sldId id="284" r:id="rId16"/>
    <p:sldId id="285" r:id="rId17"/>
    <p:sldId id="286"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522" autoAdjust="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CE215-A7A7-4036-81F1-515BA03799F9}" type="datetimeFigureOut">
              <a:rPr lang="en-US" smtClean="0"/>
              <a:t>4/19/2013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291DCF-037E-4AE2-8806-E94DCEEF9B0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6CDCD-8319-4BAD-8A28-592DEDE39C19}" type="datetimeFigureOut">
              <a:rPr lang="en-US" smtClean="0"/>
              <a:t>4/19/2013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08359-F1B6-46A7-BF16-F55BF7EC143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08359-F1B6-46A7-BF16-F55BF7EC143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 dry day, between two storms, you respond to a report of concrete sediment and wash water discharging from a small construction</a:t>
            </a:r>
            <a:r>
              <a:rPr lang="en-US" baseline="0" dirty="0" smtClean="0"/>
              <a:t> project to the street. Upon arrival you find out a subcontractor is responsible for the discharge and has made no attempt to stop the flow.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10 minutes to discuss with your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Knowing the city’s resolution are there any other comments?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performing a routine </a:t>
            </a:r>
            <a:r>
              <a:rPr lang="en-US" baseline="0" dirty="0" smtClean="0"/>
              <a:t>inspection at a car rental fleet storage facility and observe visible oil stains on the street next to the storage facility. What are the appropriate education and enforcement steps to take to achieve timely compliance?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10 minutes to discuss with your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slide is also part of resolution</a:t>
            </a:r>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Knowing the city’s resolution are there any other comments?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white milky substance is reported in the creek near a bank</a:t>
            </a:r>
            <a:r>
              <a:rPr lang="en-US" baseline="0" dirty="0" smtClean="0"/>
              <a:t>. What are the appropriate investigation, education and enforcement steps to take to achieve timely compliance?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10 minutes to discuss with your group.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slide is also part of resolution</a:t>
            </a:r>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Knowing the city’s resolution are there any other comments?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 routine inspection, you observe a leaking dumpster</a:t>
            </a:r>
            <a:r>
              <a:rPr lang="en-US" baseline="0" dirty="0" smtClean="0"/>
              <a:t> behind a business. What are the appropriate education and enforcement steps to take to achieve timely compliance?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10 minutes to discuss with your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08359-F1B6-46A7-BF16-F55BF7EC143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08359-F1B6-46A7-BF16-F55BF7EC143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November</a:t>
            </a:r>
            <a:r>
              <a:rPr lang="en-US" baseline="0" dirty="0" smtClean="0"/>
              <a:t> 26, 2012 you respond to the report of a green powdery substance in the street in front of a residence. What are the appropriate education and enforcement steps to take to achieve timely compliance? </a:t>
            </a:r>
          </a:p>
          <a:p>
            <a:endParaRPr lang="en-US" baseline="0" dirty="0" smtClean="0"/>
          </a:p>
          <a:p>
            <a:r>
              <a:rPr lang="en-US" baseline="0" dirty="0" smtClean="0"/>
              <a:t>You will have 10 minutes to discuss with your group. There are additional prompting questions on the handouts to start the discussion.  Go ahead and start.</a:t>
            </a:r>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slide is also part of resolution</a:t>
            </a:r>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clean up activities by the city. </a:t>
            </a:r>
          </a:p>
          <a:p>
            <a:endParaRPr lang="en-US" baseline="0" dirty="0" smtClean="0"/>
          </a:p>
          <a:p>
            <a:r>
              <a:rPr lang="en-US" baseline="0" dirty="0" smtClean="0"/>
              <a:t>Knowing the city’s resolution are there any other comments? </a:t>
            </a:r>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January 3, 2013, you are performing a routine field investigation and observe tile cutting wash water entering the street from a resident’s garage.  What are the appropriate education and enforcement steps to take to achieve timely compliance?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10 minutes to discuss with your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slide is also part of resolution</a:t>
            </a:r>
          </a:p>
        </p:txBody>
      </p:sp>
      <p:sp>
        <p:nvSpPr>
          <p:cNvPr id="4" name="Slide Number Placeholder 3"/>
          <p:cNvSpPr>
            <a:spLocks noGrp="1"/>
          </p:cNvSpPr>
          <p:nvPr>
            <p:ph type="sldNum" sz="quarter" idx="10"/>
          </p:nvPr>
        </p:nvSpPr>
        <p:spPr/>
        <p:txBody>
          <a:bodyPr/>
          <a:lstStyle/>
          <a:p>
            <a:fld id="{F1608359-F1B6-46A7-BF16-F55BF7EC143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a:t>
            </a:r>
            <a:r>
              <a:rPr lang="en-US" baseline="0" dirty="0" smtClean="0"/>
              <a:t>the clean up by the resident. </a:t>
            </a:r>
          </a:p>
          <a:p>
            <a:endParaRPr lang="en-US" baseline="0" dirty="0" smtClean="0"/>
          </a:p>
          <a:p>
            <a:r>
              <a:rPr lang="en-US" baseline="0" dirty="0" smtClean="0"/>
              <a:t>Knowing the city’s resolution are there any other comments?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F1608359-F1B6-46A7-BF16-F55BF7EC143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34B47E6-7EC5-4DB6-83D1-51D362FB7FFC}" type="datetimeFigureOut">
              <a:rPr lang="en-US" smtClean="0"/>
              <a:pPr/>
              <a:t>4/19/2013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AD2F09-BE6C-4A75-9C05-AF24FC8003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B47E6-7EC5-4DB6-83D1-51D362FB7FFC}"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2F09-BE6C-4A75-9C05-AF24FC8003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34B47E6-7EC5-4DB6-83D1-51D362FB7FFC}" type="datetimeFigureOut">
              <a:rPr lang="en-US" smtClean="0"/>
              <a:pPr/>
              <a:t>4/19/2013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3AD2F09-BE6C-4A75-9C05-AF24FC8003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4B47E6-7EC5-4DB6-83D1-51D362FB7FFC}"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3AD2F09-BE6C-4A75-9C05-AF24FC8003F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4B47E6-7EC5-4DB6-83D1-51D362FB7FFC}" type="datetimeFigureOut">
              <a:rPr lang="en-US" smtClean="0"/>
              <a:pPr/>
              <a:t>4/19/2013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3AD2F09-BE6C-4A75-9C05-AF24FC8003F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34B47E6-7EC5-4DB6-83D1-51D362FB7FFC}" type="datetimeFigureOut">
              <a:rPr lang="en-US" smtClean="0"/>
              <a:pPr/>
              <a:t>4/19/2013</a:t>
            </a:fld>
            <a:endParaRPr lang="en-US"/>
          </a:p>
        </p:txBody>
      </p:sp>
      <p:sp>
        <p:nvSpPr>
          <p:cNvPr id="10" name="Slide Number Placeholder 9"/>
          <p:cNvSpPr>
            <a:spLocks noGrp="1"/>
          </p:cNvSpPr>
          <p:nvPr>
            <p:ph type="sldNum" sz="quarter" idx="16"/>
          </p:nvPr>
        </p:nvSpPr>
        <p:spPr/>
        <p:txBody>
          <a:bodyPr rtlCol="0"/>
          <a:lstStyle/>
          <a:p>
            <a:fld id="{63AD2F09-BE6C-4A75-9C05-AF24FC8003F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34B47E6-7EC5-4DB6-83D1-51D362FB7FFC}" type="datetimeFigureOut">
              <a:rPr lang="en-US" smtClean="0"/>
              <a:pPr/>
              <a:t>4/19/2013</a:t>
            </a:fld>
            <a:endParaRPr lang="en-US"/>
          </a:p>
        </p:txBody>
      </p:sp>
      <p:sp>
        <p:nvSpPr>
          <p:cNvPr id="12" name="Slide Number Placeholder 11"/>
          <p:cNvSpPr>
            <a:spLocks noGrp="1"/>
          </p:cNvSpPr>
          <p:nvPr>
            <p:ph type="sldNum" sz="quarter" idx="16"/>
          </p:nvPr>
        </p:nvSpPr>
        <p:spPr/>
        <p:txBody>
          <a:bodyPr rtlCol="0"/>
          <a:lstStyle/>
          <a:p>
            <a:fld id="{63AD2F09-BE6C-4A75-9C05-AF24FC8003F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4B47E6-7EC5-4DB6-83D1-51D362FB7FFC}" type="datetimeFigureOut">
              <a:rPr lang="en-US" smtClean="0"/>
              <a:pPr/>
              <a:t>4/19/2013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3AD2F09-BE6C-4A75-9C05-AF24FC8003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B47E6-7EC5-4DB6-83D1-51D362FB7FFC}" type="datetimeFigureOut">
              <a:rPr lang="en-US" smtClean="0"/>
              <a:pPr/>
              <a:t>4/19/2013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3AD2F09-BE6C-4A75-9C05-AF24FC8003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4B47E6-7EC5-4DB6-83D1-51D362FB7FFC}" type="datetimeFigureOut">
              <a:rPr lang="en-US" smtClean="0"/>
              <a:pPr/>
              <a:t>4/19/2013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3AD2F09-BE6C-4A75-9C05-AF24FC8003F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34B47E6-7EC5-4DB6-83D1-51D362FB7FFC}" type="datetimeFigureOut">
              <a:rPr lang="en-US" smtClean="0"/>
              <a:pPr/>
              <a:t>4/19/2013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3AD2F09-BE6C-4A75-9C05-AF24FC8003F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4B47E6-7EC5-4DB6-83D1-51D362FB7FFC}" type="datetimeFigureOut">
              <a:rPr lang="en-US" smtClean="0"/>
              <a:pPr/>
              <a:t>4/19/2013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3AD2F09-BE6C-4A75-9C05-AF24FC8003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body" idx="1"/>
          </p:nvPr>
        </p:nvSpPr>
        <p:spPr>
          <a:xfrm>
            <a:off x="1371600" y="2743200"/>
            <a:ext cx="7123113" cy="2362200"/>
          </a:xfrm>
        </p:spPr>
        <p:txBody>
          <a:bodyPr>
            <a:normAutofit/>
          </a:bodyPr>
          <a:lstStyle/>
          <a:p>
            <a:r>
              <a:rPr lang="en-US" dirty="0" smtClean="0">
                <a:latin typeface="Cambria" pitchFamily="18" charset="0"/>
              </a:rPr>
              <a:t>Stormwater Illicit Discharge Inspector Training Workshop</a:t>
            </a:r>
          </a:p>
          <a:p>
            <a:endParaRPr lang="en-US" dirty="0" smtClean="0">
              <a:latin typeface="Cambria" pitchFamily="18" charset="0"/>
            </a:endParaRPr>
          </a:p>
          <a:p>
            <a:r>
              <a:rPr lang="en-US" dirty="0" smtClean="0">
                <a:latin typeface="Cambria" pitchFamily="18" charset="0"/>
              </a:rPr>
              <a:t>April 24, 2013</a:t>
            </a:r>
            <a:endParaRPr lang="en-US" dirty="0">
              <a:latin typeface="Cambria" pitchFamily="18" charset="0"/>
            </a:endParaRPr>
          </a:p>
        </p:txBody>
      </p:sp>
      <p:sp>
        <p:nvSpPr>
          <p:cNvPr id="2" name="Title 1"/>
          <p:cNvSpPr>
            <a:spLocks noGrp="1"/>
          </p:cNvSpPr>
          <p:nvPr>
            <p:ph type="title"/>
          </p:nvPr>
        </p:nvSpPr>
        <p:spPr/>
        <p:txBody>
          <a:bodyPr>
            <a:normAutofit/>
          </a:bodyPr>
          <a:lstStyle/>
          <a:p>
            <a:r>
              <a:rPr lang="en-US" dirty="0" smtClean="0">
                <a:latin typeface="Cambria" pitchFamily="18" charset="0"/>
              </a:rPr>
              <a:t>Tabletop Group Exercise</a:t>
            </a:r>
            <a:endParaRPr lang="en-US" dirty="0">
              <a:latin typeface="Cambria" pitchFamily="18" charset="0"/>
            </a:endParaRPr>
          </a:p>
        </p:txBody>
      </p:sp>
      <p:pic>
        <p:nvPicPr>
          <p:cNvPr id="5" name="Picture 4" descr="SMS_FinalLogo.jpg"/>
          <p:cNvPicPr>
            <a:picLocks noChangeAspect="1"/>
          </p:cNvPicPr>
          <p:nvPr/>
        </p:nvPicPr>
        <p:blipFill>
          <a:blip r:embed="rId3" cstate="print"/>
          <a:stretch>
            <a:fillRect/>
          </a:stretch>
        </p:blipFill>
        <p:spPr>
          <a:xfrm>
            <a:off x="7543800" y="5651233"/>
            <a:ext cx="1600200" cy="12067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#3</a:t>
            </a:r>
            <a:endParaRPr lang="en-US" dirty="0"/>
          </a:p>
        </p:txBody>
      </p:sp>
      <p:pic>
        <p:nvPicPr>
          <p:cNvPr id="4" name="Content Placeholder 3" descr="PB090001.JPG"/>
          <p:cNvPicPr>
            <a:picLocks noGrp="1" noChangeAspect="1"/>
          </p:cNvPicPr>
          <p:nvPr>
            <p:ph sz="quarter" idx="1"/>
          </p:nvPr>
        </p:nvPicPr>
        <p:blipFill>
          <a:blip r:embed="rId3" cstate="print"/>
          <a:srcRect r="19915"/>
          <a:stretch>
            <a:fillRect/>
          </a:stretch>
        </p:blipFill>
        <p:spPr>
          <a:xfrm>
            <a:off x="152400" y="1828800"/>
            <a:ext cx="4800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F:\SM2X\sm24 CII\CII Workshop\Illicit Disch Scenarios\SSF\PB090010.JPG"/>
          <p:cNvPicPr>
            <a:picLocks noChangeAspect="1" noChangeArrowheads="1"/>
          </p:cNvPicPr>
          <p:nvPr/>
        </p:nvPicPr>
        <p:blipFill>
          <a:blip r:embed="rId4" cstate="print"/>
          <a:srcRect/>
          <a:stretch>
            <a:fillRect/>
          </a:stretch>
        </p:blipFill>
        <p:spPr bwMode="auto">
          <a:xfrm>
            <a:off x="5135880" y="1600200"/>
            <a:ext cx="3840480" cy="512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#3 - Resolution</a:t>
            </a:r>
            <a:endParaRPr lang="en-US" dirty="0"/>
          </a:p>
        </p:txBody>
      </p:sp>
      <p:sp>
        <p:nvSpPr>
          <p:cNvPr id="3" name="Content Placeholder 2"/>
          <p:cNvSpPr>
            <a:spLocks noGrp="1"/>
          </p:cNvSpPr>
          <p:nvPr>
            <p:ph sz="quarter" idx="1"/>
          </p:nvPr>
        </p:nvSpPr>
        <p:spPr/>
        <p:txBody>
          <a:bodyPr>
            <a:normAutofit/>
          </a:bodyPr>
          <a:lstStyle/>
          <a:p>
            <a:r>
              <a:rPr lang="en-US" dirty="0" smtClean="0"/>
              <a:t>City’s Street Dept was contacted for inspection of catch basin and gutter</a:t>
            </a:r>
          </a:p>
          <a:p>
            <a:r>
              <a:rPr lang="en-US" dirty="0" smtClean="0"/>
              <a:t>Site workers were unresponsive and rain was forecasted for the next day, so the City’s Street Crew mobilized two trucks that afternoon</a:t>
            </a:r>
          </a:p>
          <a:p>
            <a:pPr lvl="1"/>
            <a:r>
              <a:rPr lang="en-US" dirty="0" smtClean="0"/>
              <a:t>Discharged flushed downstream toward catch basin and another pumper truck collected all the wash water after plugging the catch basin</a:t>
            </a:r>
          </a:p>
          <a:p>
            <a:pPr lvl="1"/>
            <a:r>
              <a:rPr lang="en-US" dirty="0" smtClean="0"/>
              <a:t>Contractor billed for the cost of cleanup</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Scenario #4</a:t>
            </a:r>
            <a:endParaRPr lang="en-US" dirty="0"/>
          </a:p>
        </p:txBody>
      </p:sp>
      <p:sp>
        <p:nvSpPr>
          <p:cNvPr id="3" name="Content Placeholder 2"/>
          <p:cNvSpPr>
            <a:spLocks noGrp="1"/>
          </p:cNvSpPr>
          <p:nvPr>
            <p:ph sz="quarter" idx="1"/>
          </p:nvPr>
        </p:nvSpPr>
        <p:spPr/>
        <p:txBody>
          <a:bodyPr/>
          <a:lstStyle/>
          <a:p>
            <a:endParaRPr lang="en-US" dirty="0"/>
          </a:p>
        </p:txBody>
      </p:sp>
      <p:pic>
        <p:nvPicPr>
          <p:cNvPr id="5" name="Picture 4" descr="C:\Users\E J\AppData\Local\Microsoft\Windows\Temporary Internet Files\Content.IE5\DZ5AKJHZ\photo.JPG"/>
          <p:cNvPicPr/>
          <p:nvPr/>
        </p:nvPicPr>
        <p:blipFill>
          <a:blip r:embed="rId3" cstate="print"/>
          <a:srcRect l="16993" b="1525"/>
          <a:stretch>
            <a:fillRect/>
          </a:stretch>
        </p:blipFill>
        <p:spPr bwMode="auto">
          <a:xfrm>
            <a:off x="5486400" y="3733800"/>
            <a:ext cx="3225955" cy="2871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Users\E J\AppData\Local\Microsoft\Windows\Temporary Internet Files\Content.IE5\C3J1WYFO\photo.JPG"/>
          <p:cNvPicPr/>
          <p:nvPr/>
        </p:nvPicPr>
        <p:blipFill>
          <a:blip r:embed="rId4" cstate="print"/>
          <a:srcRect r="1098" b="2933"/>
          <a:stretch>
            <a:fillRect/>
          </a:stretch>
        </p:blipFill>
        <p:spPr bwMode="auto">
          <a:xfrm>
            <a:off x="533400" y="3810000"/>
            <a:ext cx="3845978" cy="2826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F:\100_0707.jpg"/>
          <p:cNvPicPr/>
          <p:nvPr/>
        </p:nvPicPr>
        <p:blipFill>
          <a:blip r:embed="rId5" cstate="print"/>
          <a:srcRect b="33148"/>
          <a:stretch>
            <a:fillRect/>
          </a:stretch>
        </p:blipFill>
        <p:spPr bwMode="auto">
          <a:xfrm>
            <a:off x="2286000" y="1676400"/>
            <a:ext cx="4558525" cy="2291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34C BURLWAY 009.jpg"/>
          <p:cNvPicPr/>
          <p:nvPr/>
        </p:nvPicPr>
        <p:blipFill>
          <a:blip r:embed="rId3" cstate="print"/>
          <a:srcRect/>
          <a:stretch>
            <a:fillRect/>
          </a:stretch>
        </p:blipFill>
        <p:spPr bwMode="auto">
          <a:xfrm>
            <a:off x="4495800" y="2362200"/>
            <a:ext cx="4419600" cy="30168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Case Scenario #4 - Resolution</a:t>
            </a:r>
            <a:endParaRPr lang="en-US" dirty="0"/>
          </a:p>
        </p:txBody>
      </p:sp>
      <p:sp>
        <p:nvSpPr>
          <p:cNvPr id="3" name="Content Placeholder 2"/>
          <p:cNvSpPr>
            <a:spLocks noGrp="1"/>
          </p:cNvSpPr>
          <p:nvPr>
            <p:ph sz="quarter" idx="1"/>
          </p:nvPr>
        </p:nvSpPr>
        <p:spPr>
          <a:xfrm>
            <a:off x="609600" y="1589566"/>
            <a:ext cx="7772400" cy="5116034"/>
          </a:xfrm>
        </p:spPr>
        <p:txBody>
          <a:bodyPr>
            <a:normAutofit lnSpcReduction="10000"/>
          </a:bodyPr>
          <a:lstStyle/>
          <a:p>
            <a:r>
              <a:rPr lang="en-US" dirty="0" smtClean="0"/>
              <a:t>Leak was caused by a truck earlier in the day</a:t>
            </a:r>
          </a:p>
          <a:p>
            <a:r>
              <a:rPr lang="en-US" dirty="0" smtClean="0"/>
              <a:t>Older trucks leak, but                  			             usually drivers carry                                      spill pans and spill kits</a:t>
            </a:r>
          </a:p>
          <a:p>
            <a:r>
              <a:rPr lang="en-US" dirty="0" smtClean="0"/>
              <a:t>Facility has spill                                     response procedures &amp;                                 spill kit supplies are                                   readily available</a:t>
            </a:r>
          </a:p>
          <a:p>
            <a:r>
              <a:rPr lang="en-US" dirty="0" smtClean="0"/>
              <a:t>Manager provided                             temporary containment &amp; hired licensed environmental vendor to complete cleanup</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#4 - Resolution</a:t>
            </a:r>
            <a:endParaRPr lang="en-US" dirty="0"/>
          </a:p>
        </p:txBody>
      </p:sp>
      <p:sp>
        <p:nvSpPr>
          <p:cNvPr id="3" name="Content Placeholder 2"/>
          <p:cNvSpPr>
            <a:spLocks noGrp="1"/>
          </p:cNvSpPr>
          <p:nvPr>
            <p:ph sz="quarter" idx="1"/>
          </p:nvPr>
        </p:nvSpPr>
        <p:spPr/>
        <p:txBody>
          <a:bodyPr>
            <a:normAutofit/>
          </a:bodyPr>
          <a:lstStyle/>
          <a:p>
            <a:r>
              <a:rPr lang="en-US" sz="2800" dirty="0" smtClean="0"/>
              <a:t>Facility developed notification notice for security guards to distribute to drivers:</a:t>
            </a:r>
            <a:endParaRPr lang="en-US" sz="2800" dirty="0"/>
          </a:p>
        </p:txBody>
      </p:sp>
      <p:sp>
        <p:nvSpPr>
          <p:cNvPr id="4" name="Content Placeholder 2"/>
          <p:cNvSpPr txBox="1">
            <a:spLocks/>
          </p:cNvSpPr>
          <p:nvPr/>
        </p:nvSpPr>
        <p:spPr>
          <a:xfrm>
            <a:off x="609600" y="2590800"/>
            <a:ext cx="8153400" cy="4114800"/>
          </a:xfrm>
          <a:prstGeom prst="rect">
            <a:avLst/>
          </a:prstGeom>
          <a:ln>
            <a:solidFill>
              <a:schemeClr val="accent1"/>
            </a:solidFill>
          </a:ln>
        </p:spPr>
        <p:txBody>
          <a:bodyPr vert="horz">
            <a:normAutofit fontScale="92500" lnSpcReduction="20000"/>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ATTENTION VEHICLE TRANSPORT DRIVERS </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When delivering vehicles make sure you are capturing any fluids that may be leaking from your truck. In the event of a spill please see the security guard and they will supply you with a spill kit. In the event that you are caught leaking fluid onto the street you will be responsible for any fines or penalties levied by the City of Burlingame. The City monitors the area frequently. </a:t>
            </a: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Thank you for your cooperation. </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Management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#5</a:t>
            </a:r>
            <a:endParaRPr lang="en-US" dirty="0"/>
          </a:p>
        </p:txBody>
      </p:sp>
      <p:pic>
        <p:nvPicPr>
          <p:cNvPr id="4" name="Picture 3"/>
          <p:cNvPicPr>
            <a:picLocks noChangeAspect="1"/>
          </p:cNvPicPr>
          <p:nvPr/>
        </p:nvPicPr>
        <p:blipFill>
          <a:blip r:embed="rId3" cstate="print"/>
          <a:srcRect t="3591" b="15055"/>
          <a:stretch>
            <a:fillRect/>
          </a:stretch>
        </p:blipFill>
        <p:spPr bwMode="auto">
          <a:xfrm>
            <a:off x="0" y="1676400"/>
            <a:ext cx="9144000" cy="473003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#5 - Resolution</a:t>
            </a:r>
            <a:endParaRPr lang="en-US" dirty="0"/>
          </a:p>
        </p:txBody>
      </p:sp>
      <p:sp>
        <p:nvSpPr>
          <p:cNvPr id="3" name="Content Placeholder 2"/>
          <p:cNvSpPr>
            <a:spLocks noGrp="1"/>
          </p:cNvSpPr>
          <p:nvPr>
            <p:ph sz="quarter" idx="1"/>
          </p:nvPr>
        </p:nvSpPr>
        <p:spPr/>
        <p:txBody>
          <a:bodyPr/>
          <a:lstStyle/>
          <a:p>
            <a:r>
              <a:rPr lang="en-US" dirty="0" smtClean="0"/>
              <a:t>Staff inspected likely sources (e.g., automotive facilities, car dealerships, etc.) but found nothing</a:t>
            </a:r>
          </a:p>
          <a:p>
            <a:r>
              <a:rPr lang="en-US" dirty="0" smtClean="0"/>
              <a:t>Source was a </a:t>
            </a:r>
            <a:r>
              <a:rPr lang="en-US" b="1" i="1" dirty="0" smtClean="0"/>
              <a:t>retirement home!</a:t>
            </a:r>
          </a:p>
          <a:p>
            <a:pPr lvl="1"/>
            <a:r>
              <a:rPr lang="en-US" dirty="0" smtClean="0"/>
              <a:t>Painters were washing paint cans and brushes in a storm drain on the side of the building.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#5 - Resolution</a:t>
            </a:r>
            <a:endParaRPr lang="en-US" dirty="0"/>
          </a:p>
        </p:txBody>
      </p:sp>
      <p:sp>
        <p:nvSpPr>
          <p:cNvPr id="3" name="Content Placeholder 2"/>
          <p:cNvSpPr>
            <a:spLocks noGrp="1"/>
          </p:cNvSpPr>
          <p:nvPr>
            <p:ph sz="quarter" idx="1"/>
          </p:nvPr>
        </p:nvSpPr>
        <p:spPr/>
        <p:txBody>
          <a:bodyPr/>
          <a:lstStyle/>
          <a:p>
            <a:r>
              <a:rPr lang="en-US" dirty="0" smtClean="0"/>
              <a:t>Staff educated them on proper </a:t>
            </a:r>
            <a:r>
              <a:rPr lang="en-US" dirty="0" err="1" smtClean="0"/>
              <a:t>BMPs</a:t>
            </a:r>
            <a:r>
              <a:rPr lang="en-US" dirty="0" smtClean="0"/>
              <a:t> and that the storm drain did not go to the sanitary sewer. </a:t>
            </a:r>
          </a:p>
          <a:p>
            <a:pPr lvl="1"/>
            <a:r>
              <a:rPr lang="en-US" dirty="0" smtClean="0"/>
              <a:t>Staff helped them identify a janitor’s closet drain that was connected to the sanitary sewer. </a:t>
            </a:r>
          </a:p>
          <a:p>
            <a:r>
              <a:rPr lang="en-US" dirty="0" smtClean="0"/>
              <a:t>Staff called an adjacent city to help pump out the storm drain and notified another adjacent city because the creek flows into their jurisdiction.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#6</a:t>
            </a:r>
            <a:endParaRPr lang="en-US" dirty="0"/>
          </a:p>
        </p:txBody>
      </p:sp>
      <p:pic>
        <p:nvPicPr>
          <p:cNvPr id="4" name="Content Placeholder 3" descr="BACEspill1.jpg"/>
          <p:cNvPicPr>
            <a:picLocks noGrp="1"/>
          </p:cNvPicPr>
          <p:nvPr>
            <p:ph sz="quarter" idx="1"/>
          </p:nvPr>
        </p:nvPicPr>
        <p:blipFill>
          <a:blip r:embed="rId3" cstate="print"/>
          <a:srcRect t="29153" b="11198"/>
          <a:stretch>
            <a:fillRect/>
          </a:stretch>
        </p:blipFill>
        <p:spPr>
          <a:xfrm>
            <a:off x="3352800" y="4267200"/>
            <a:ext cx="5791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F:\SM2X\sm24 CII\CII Workshop\Illicit Disch Scenarios\County\BACEspill4.jpg"/>
          <p:cNvPicPr>
            <a:picLocks noChangeAspect="1" noChangeArrowheads="1"/>
          </p:cNvPicPr>
          <p:nvPr/>
        </p:nvPicPr>
        <p:blipFill>
          <a:blip r:embed="rId4" cstate="print"/>
          <a:srcRect t="14433" b="9278"/>
          <a:stretch>
            <a:fillRect/>
          </a:stretch>
        </p:blipFill>
        <p:spPr bwMode="auto">
          <a:xfrm>
            <a:off x="0" y="1524000"/>
            <a:ext cx="4927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#6 - Resolution</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Did not require cleaning stained asphalt</a:t>
            </a:r>
          </a:p>
          <a:p>
            <a:r>
              <a:rPr lang="en-US" dirty="0" smtClean="0"/>
              <a:t>Required to replace leaking dumpster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 Format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Present an illicit discharge scenario</a:t>
            </a:r>
          </a:p>
          <a:p>
            <a:r>
              <a:rPr lang="en-US" dirty="0" smtClean="0"/>
              <a:t>Review Handouts for illicit discharge scenario description and prompt questions</a:t>
            </a:r>
          </a:p>
          <a:p>
            <a:r>
              <a:rPr lang="en-US" dirty="0" smtClean="0"/>
              <a:t>Discuss with your group (10 minutes) possible investigation, education, enforcement, and clean up actions</a:t>
            </a:r>
          </a:p>
          <a:p>
            <a:r>
              <a:rPr lang="en-US" dirty="0" smtClean="0"/>
              <a:t>Representatives from 2 groups will briefly present their approach</a:t>
            </a:r>
          </a:p>
          <a:p>
            <a:r>
              <a:rPr lang="en-US" dirty="0" smtClean="0"/>
              <a:t>Present information about scenario’s actual resolution</a:t>
            </a:r>
          </a:p>
          <a:p>
            <a:r>
              <a:rPr lang="en-US" dirty="0" smtClean="0"/>
              <a:t>Comments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 Goals</a:t>
            </a:r>
            <a:endParaRPr lang="en-US" dirty="0"/>
          </a:p>
        </p:txBody>
      </p:sp>
      <p:sp>
        <p:nvSpPr>
          <p:cNvPr id="3" name="Content Placeholder 2"/>
          <p:cNvSpPr>
            <a:spLocks noGrp="1"/>
          </p:cNvSpPr>
          <p:nvPr>
            <p:ph sz="quarter" idx="1"/>
          </p:nvPr>
        </p:nvSpPr>
        <p:spPr/>
        <p:txBody>
          <a:bodyPr/>
          <a:lstStyle/>
          <a:p>
            <a:r>
              <a:rPr lang="en-US" dirty="0" smtClean="0"/>
              <a:t>Emphasis on information sharing</a:t>
            </a:r>
          </a:p>
          <a:p>
            <a:r>
              <a:rPr lang="en-US" dirty="0" smtClean="0"/>
              <a:t>Work towards consistency within agency and within County Program</a:t>
            </a:r>
          </a:p>
          <a:p>
            <a:r>
              <a:rPr lang="en-US" dirty="0" smtClean="0"/>
              <a:t>Learn from other agencies’ experiences</a:t>
            </a:r>
          </a:p>
          <a:p>
            <a:r>
              <a:rPr lang="en-US" dirty="0" smtClean="0"/>
              <a:t>There is more than one way to solve a problem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#1</a:t>
            </a:r>
            <a:endParaRPr lang="en-US" dirty="0"/>
          </a:p>
        </p:txBody>
      </p:sp>
      <p:pic>
        <p:nvPicPr>
          <p:cNvPr id="4" name="Content Placeholder 3" descr="2012.11.26 (7).jpg"/>
          <p:cNvPicPr>
            <a:picLocks noGrp="1" noChangeAspect="1"/>
          </p:cNvPicPr>
          <p:nvPr>
            <p:ph sz="quarter" idx="1"/>
          </p:nvPr>
        </p:nvPicPr>
        <p:blipFill>
          <a:blip r:embed="rId3" cstate="print"/>
          <a:stretch>
            <a:fillRect/>
          </a:stretch>
        </p:blipFill>
        <p:spPr>
          <a:xfrm>
            <a:off x="228600" y="2133600"/>
            <a:ext cx="52832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5" descr="2012.11.26 (1).jpg"/>
          <p:cNvPicPr>
            <a:picLocks noChangeAspect="1"/>
          </p:cNvPicPr>
          <p:nvPr/>
        </p:nvPicPr>
        <p:blipFill>
          <a:blip r:embed="rId4" cstate="print"/>
          <a:stretch>
            <a:fillRect/>
          </a:stretch>
        </p:blipFill>
        <p:spPr>
          <a:xfrm>
            <a:off x="5638800" y="1905000"/>
            <a:ext cx="3292078" cy="4389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#1 - Resolution</a:t>
            </a:r>
            <a:endParaRPr lang="en-US" dirty="0"/>
          </a:p>
        </p:txBody>
      </p:sp>
      <p:sp>
        <p:nvSpPr>
          <p:cNvPr id="3" name="Content Placeholder 2"/>
          <p:cNvSpPr>
            <a:spLocks noGrp="1"/>
          </p:cNvSpPr>
          <p:nvPr>
            <p:ph sz="quarter" idx="1"/>
          </p:nvPr>
        </p:nvSpPr>
        <p:spPr/>
        <p:txBody>
          <a:bodyPr/>
          <a:lstStyle/>
          <a:p>
            <a:r>
              <a:rPr lang="en-US" dirty="0" smtClean="0"/>
              <a:t>6 city staff, and 4 vehicles cleaned up the site</a:t>
            </a:r>
          </a:p>
          <a:p>
            <a:r>
              <a:rPr lang="en-US" dirty="0" smtClean="0"/>
              <a:t>The homeowner was held financially responsible for the use of 2 vehicles and 5.32 hours</a:t>
            </a:r>
          </a:p>
          <a:p>
            <a:r>
              <a:rPr lang="en-US" dirty="0" smtClean="0"/>
              <a:t>The citation and fine ($812.43) were disputed, but paid.</a:t>
            </a:r>
          </a:p>
          <a:p>
            <a:r>
              <a:rPr lang="en-US" dirty="0" smtClean="0"/>
              <a:t>The City responded explaining municipal code and </a:t>
            </a:r>
            <a:r>
              <a:rPr lang="en-US" dirty="0" err="1" smtClean="0"/>
              <a:t>NPDES</a:t>
            </a:r>
            <a:r>
              <a:rPr lang="en-US" dirty="0" smtClean="0"/>
              <a:t> permit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#1 - Resolution 	</a:t>
            </a:r>
            <a:endParaRPr lang="en-US" dirty="0"/>
          </a:p>
        </p:txBody>
      </p:sp>
      <p:pic>
        <p:nvPicPr>
          <p:cNvPr id="9" name="Content Placeholder 8" descr="2012.11.26 (16).jpg"/>
          <p:cNvPicPr>
            <a:picLocks noGrp="1" noChangeAspect="1"/>
          </p:cNvPicPr>
          <p:nvPr>
            <p:ph sz="quarter" idx="1"/>
          </p:nvPr>
        </p:nvPicPr>
        <p:blipFill>
          <a:blip r:embed="rId3" cstate="print"/>
          <a:srcRect l="27342" r="23183" b="16673"/>
          <a:stretch>
            <a:fillRect/>
          </a:stretch>
        </p:blipFill>
        <p:spPr>
          <a:xfrm>
            <a:off x="228600" y="1700465"/>
            <a:ext cx="3962400" cy="5005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012.11.26 (20).jpg"/>
          <p:cNvPicPr>
            <a:picLocks noChangeAspect="1"/>
          </p:cNvPicPr>
          <p:nvPr/>
        </p:nvPicPr>
        <p:blipFill>
          <a:blip r:embed="rId4" cstate="print"/>
          <a:srcRect l="18919" r="2703"/>
          <a:stretch>
            <a:fillRect/>
          </a:stretch>
        </p:blipFill>
        <p:spPr>
          <a:xfrm>
            <a:off x="4419600" y="1981200"/>
            <a:ext cx="4572000" cy="4374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3-13 Illicit Discharge (1).JPG"/>
          <p:cNvPicPr>
            <a:picLocks noChangeAspect="1"/>
          </p:cNvPicPr>
          <p:nvPr/>
        </p:nvPicPr>
        <p:blipFill>
          <a:blip r:embed="rId3" cstate="print"/>
          <a:srcRect l="41525" r="31780"/>
          <a:stretch>
            <a:fillRect/>
          </a:stretch>
        </p:blipFill>
        <p:spPr>
          <a:xfrm>
            <a:off x="7239000" y="1600200"/>
            <a:ext cx="1828800" cy="5138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8" descr="1-3-13 Illicit Discharge (5).JPG"/>
          <p:cNvPicPr>
            <a:picLocks noGrp="1" noChangeAspect="1"/>
          </p:cNvPicPr>
          <p:nvPr>
            <p:ph sz="quarter" idx="1"/>
          </p:nvPr>
        </p:nvPicPr>
        <p:blipFill>
          <a:blip r:embed="rId4" cstate="print"/>
          <a:stretch>
            <a:fillRect/>
          </a:stretch>
        </p:blipFill>
        <p:spPr>
          <a:xfrm>
            <a:off x="2819400" y="3352800"/>
            <a:ext cx="4673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Case Scenario #2</a:t>
            </a:r>
            <a:endParaRPr lang="en-US" dirty="0"/>
          </a:p>
        </p:txBody>
      </p:sp>
      <p:pic>
        <p:nvPicPr>
          <p:cNvPr id="7" name="Picture 6" descr="1-3-13 Illicit Discharge (4).JPG"/>
          <p:cNvPicPr>
            <a:picLocks noChangeAspect="1"/>
          </p:cNvPicPr>
          <p:nvPr/>
        </p:nvPicPr>
        <p:blipFill>
          <a:blip r:embed="rId5" cstate="print"/>
          <a:srcRect l="26471" b="31373"/>
          <a:stretch>
            <a:fillRect/>
          </a:stretch>
        </p:blipFill>
        <p:spPr>
          <a:xfrm>
            <a:off x="54429" y="1600200"/>
            <a:ext cx="4136571"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#2 - Resolution</a:t>
            </a:r>
            <a:endParaRPr lang="en-US" dirty="0"/>
          </a:p>
        </p:txBody>
      </p:sp>
      <p:sp>
        <p:nvSpPr>
          <p:cNvPr id="6" name="Content Placeholder 5"/>
          <p:cNvSpPr>
            <a:spLocks noGrp="1"/>
          </p:cNvSpPr>
          <p:nvPr>
            <p:ph sz="quarter" idx="1"/>
          </p:nvPr>
        </p:nvSpPr>
        <p:spPr/>
        <p:txBody>
          <a:bodyPr/>
          <a:lstStyle/>
          <a:p>
            <a:r>
              <a:rPr lang="en-US" dirty="0" smtClean="0"/>
              <a:t>Inspector described different drainage systems and went over proper BMPs</a:t>
            </a:r>
          </a:p>
          <a:p>
            <a:r>
              <a:rPr lang="en-US" dirty="0" smtClean="0"/>
              <a:t>Resident cleaned driveway, sidewalk, curb and gutter using dry cleanup methods</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181600" y="1524000"/>
            <a:ext cx="3193068" cy="5105400"/>
          </a:xfrm>
          <a:prstGeom prst="rect">
            <a:avLst/>
          </a:prstGeom>
          <a:noFill/>
          <a:ln w="9525">
            <a:noFill/>
            <a:miter lim="800000"/>
            <a:headEnd/>
            <a:tailEnd/>
          </a:ln>
        </p:spPr>
      </p:pic>
      <p:sp>
        <p:nvSpPr>
          <p:cNvPr id="8" name="Rectangle 7"/>
          <p:cNvSpPr/>
          <p:nvPr/>
        </p:nvSpPr>
        <p:spPr>
          <a:xfrm>
            <a:off x="6096000" y="2590800"/>
            <a:ext cx="990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#2 - Resolution</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descr="F:\SM2X\sm24 CII\CII Workshop\Illicit Disch Scenarios\Daly City Illicit Discharge Scenario\1-3-13 Illicit Discharge (6).JPG"/>
          <p:cNvPicPr>
            <a:picLocks noChangeAspect="1" noChangeArrowheads="1"/>
          </p:cNvPicPr>
          <p:nvPr/>
        </p:nvPicPr>
        <p:blipFill>
          <a:blip r:embed="rId3" cstate="print"/>
          <a:srcRect l="18750"/>
          <a:stretch>
            <a:fillRect/>
          </a:stretch>
        </p:blipFill>
        <p:spPr bwMode="auto">
          <a:xfrm>
            <a:off x="304800" y="2133600"/>
            <a:ext cx="4876800" cy="450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F:\SM2X\sm24 CII\CII Workshop\Illicit Disch Scenarios\Daly City Illicit Discharge Scenario\1-3-13 Illicit Discharge (8).JPG"/>
          <p:cNvPicPr>
            <a:picLocks noChangeAspect="1" noChangeArrowheads="1"/>
          </p:cNvPicPr>
          <p:nvPr/>
        </p:nvPicPr>
        <p:blipFill>
          <a:blip r:embed="rId4" cstate="print"/>
          <a:srcRect l="43750"/>
          <a:stretch>
            <a:fillRect/>
          </a:stretch>
        </p:blipFill>
        <p:spPr bwMode="auto">
          <a:xfrm>
            <a:off x="5334000" y="1752600"/>
            <a:ext cx="3657600" cy="4876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0070C0"/>
      </a:accent1>
      <a:accent2>
        <a:srgbClr val="09DDB5"/>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641</TotalTime>
  <Words>970</Words>
  <Application>Microsoft Office PowerPoint</Application>
  <PresentationFormat>On-screen Show (4:3)</PresentationFormat>
  <Paragraphs>111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Tabletop Group Exercise</vt:lpstr>
      <vt:lpstr>Group Exercise Format</vt:lpstr>
      <vt:lpstr>Group Exercise Goals</vt:lpstr>
      <vt:lpstr>Case Scenario #1</vt:lpstr>
      <vt:lpstr>Case Scenario #1 - Resolution</vt:lpstr>
      <vt:lpstr>Case Scenario #1 - Resolution  </vt:lpstr>
      <vt:lpstr>Case Scenario #2</vt:lpstr>
      <vt:lpstr>Case Scenario #2 - Resolution</vt:lpstr>
      <vt:lpstr>Case Scenario #2 - Resolution</vt:lpstr>
      <vt:lpstr>Case Scenario #3</vt:lpstr>
      <vt:lpstr>Case Scenario #3 - Resolution</vt:lpstr>
      <vt:lpstr>Case Scenario #4</vt:lpstr>
      <vt:lpstr>Case Scenario #4 - Resolution</vt:lpstr>
      <vt:lpstr>Case Scenario #4 - Resolution</vt:lpstr>
      <vt:lpstr>Case Scenario #5</vt:lpstr>
      <vt:lpstr>Case Scenario #5 - Resolution</vt:lpstr>
      <vt:lpstr>Case Scenario #5 - Resolution</vt:lpstr>
      <vt:lpstr>Case Scenario #6</vt:lpstr>
      <vt:lpstr>Case Scenario #6 - Resolution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Illicit Discharge Scenarios</dc:title>
  <dc:creator>Courtney Siu</dc:creator>
  <cp:lastModifiedBy> </cp:lastModifiedBy>
  <cp:revision>59</cp:revision>
  <dcterms:created xsi:type="dcterms:W3CDTF">2013-02-20T21:13:21Z</dcterms:created>
  <dcterms:modified xsi:type="dcterms:W3CDTF">2013-04-20T00:06:51Z</dcterms:modified>
</cp:coreProperties>
</file>