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3"/>
  </p:notesMasterIdLst>
  <p:handoutMasterIdLst>
    <p:handoutMasterId r:id="rId14"/>
  </p:handoutMasterIdLst>
  <p:sldIdLst>
    <p:sldId id="263" r:id="rId4"/>
    <p:sldId id="272" r:id="rId5"/>
    <p:sldId id="269" r:id="rId6"/>
    <p:sldId id="270" r:id="rId7"/>
    <p:sldId id="276" r:id="rId8"/>
    <p:sldId id="277" r:id="rId9"/>
    <p:sldId id="271" r:id="rId10"/>
    <p:sldId id="275" r:id="rId11"/>
    <p:sldId id="26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0EADBE-8765-405F-9596-0F1951B4955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F0FF5A-6A9A-4842-AB5E-CF903A6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36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7C05EB-B4EB-4561-A4E9-0011322504A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1A3A65-23D6-4F20-9B52-62CE6BAD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4/25/2012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Traps particles retained by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A3A65-23D6-4F20-9B52-62CE6BAD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8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Traps particles retained by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A3A65-23D6-4F20-9B52-62CE6BAD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8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Traps particles retained by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A3A65-23D6-4F20-9B52-62CE6BAD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8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A3A65-23D6-4F20-9B52-62CE6BAD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6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0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5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3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9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2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57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67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92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46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86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48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16200000">
            <a:off x="-2819400" y="2819400"/>
            <a:ext cx="6858000" cy="12192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" name="Picture 14" descr="F:\TEMPLATE\LOGOS\Santa Clara\sc_bird_logo_color-sharp-02190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7" y="6221413"/>
            <a:ext cx="130651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6DE17-4D64-443C-8182-46902EFE7B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34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03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7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01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C98C1-70C5-4428-8DD9-039D4F68C1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49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95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7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8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DAEC-2663-41A0-B792-8037B2E1C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87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1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1DEFD-9CA3-4CCB-861B-E81A14560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81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533F-1C98-4789-8923-3D35AC2694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9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7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2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1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800C-F7BC-4654-B9C8-8E955D772B8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73F9-4917-46BA-9200-7166E93E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0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 rot="16200000" flipV="1">
            <a:off x="-3276601" y="2286001"/>
            <a:ext cx="6858000" cy="2286000"/>
          </a:xfrm>
          <a:prstGeom prst="wave">
            <a:avLst>
              <a:gd name="adj1" fmla="val 8810"/>
              <a:gd name="adj2" fmla="val 0"/>
            </a:avLst>
          </a:prstGeom>
          <a:solidFill>
            <a:srgbClr val="1871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 userDrawn="1"/>
        </p:nvSpPr>
        <p:spPr bwMode="auto">
          <a:xfrm rot="16200000" flipV="1">
            <a:off x="-3471864" y="2286001"/>
            <a:ext cx="6858000" cy="2286000"/>
          </a:xfrm>
          <a:prstGeom prst="wave">
            <a:avLst>
              <a:gd name="adj1" fmla="val 8810"/>
              <a:gd name="adj2" fmla="val 0"/>
            </a:avLst>
          </a:prstGeom>
          <a:solidFill>
            <a:srgbClr val="5D97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723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D908-C759-4304-92C5-4041B0584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58988-8C00-4BB5-9BA8-9BC4B9792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SMCWPPP we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7390" r="5258" b="23787"/>
          <a:stretch>
            <a:fillRect/>
          </a:stretch>
        </p:blipFill>
        <p:spPr bwMode="auto">
          <a:xfrm>
            <a:off x="7886700" y="6019800"/>
            <a:ext cx="1181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5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8719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D972E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 rot="-5400000">
            <a:off x="-2819400" y="2819400"/>
            <a:ext cx="6858000" cy="12192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4FC93B-548A-4588-A1F3-350BF3ACF5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Line 16"/>
          <p:cNvSpPr>
            <a:spLocks noChangeShapeType="1"/>
          </p:cNvSpPr>
          <p:nvPr userDrawn="1"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" name="Line 17"/>
          <p:cNvSpPr>
            <a:spLocks noChangeShapeType="1"/>
          </p:cNvSpPr>
          <p:nvPr userDrawn="1"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5" name="Picture 14" descr="F:\TEMPLATE\LOGOS\Santa Clara\sc_bird_logo_color-sharp-021909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7" y="6221413"/>
            <a:ext cx="130651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40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066800" y="407987"/>
            <a:ext cx="7772400" cy="811213"/>
          </a:xfrm>
        </p:spPr>
        <p:txBody>
          <a:bodyPr anchor="b"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Reducing Trash in </a:t>
            </a:r>
            <a:r>
              <a:rPr lang="en-US" b="1" dirty="0" err="1" smtClean="0"/>
              <a:t>Stormwater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3999" y="5156200"/>
            <a:ext cx="3476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dirty="0" smtClean="0"/>
              <a:t>John Fusco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/>
              <a:t>Senior Engineer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/>
              <a:t>EOA, Inc.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981200" y="5410200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en-US" dirty="0" smtClean="0">
                <a:latin typeface="Tw Cen MT"/>
              </a:rPr>
              <a:t>May 23, 2013</a:t>
            </a:r>
            <a:endParaRPr lang="en-US" dirty="0">
              <a:latin typeface="Tw Cen M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686" y="1295400"/>
            <a:ext cx="5353114" cy="356164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2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Trash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Clr>
                <a:srgbClr val="5D972E"/>
              </a:buClr>
              <a:buFont typeface="Wingdings" pitchFamily="2" charset="2"/>
              <a:buChar char="§"/>
            </a:pPr>
            <a:r>
              <a:rPr lang="en-US" sz="2400" dirty="0"/>
              <a:t>Trash Load Reduction Requirements</a:t>
            </a:r>
          </a:p>
          <a:p>
            <a:pPr marL="742950" lvl="2" indent="-3429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40 % by July 1, 2014</a:t>
            </a:r>
          </a:p>
          <a:p>
            <a:pPr marL="742950" lvl="2" indent="-3429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70 % by July 1, 2017</a:t>
            </a:r>
          </a:p>
          <a:p>
            <a:pPr marL="742950" lvl="2" indent="-3429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“No Impact” by July 1, 2022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MRP Minimum </a:t>
            </a:r>
            <a:r>
              <a:rPr lang="en-US" sz="2400" dirty="0"/>
              <a:t>Full Capture </a:t>
            </a:r>
            <a:r>
              <a:rPr lang="en-US" sz="2400" dirty="0" smtClean="0"/>
              <a:t>Requirements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Must treat an area equivalent to </a:t>
            </a:r>
            <a:r>
              <a:rPr lang="en-US" sz="2000" u="sng" dirty="0"/>
              <a:t>&gt; </a:t>
            </a:r>
            <a:r>
              <a:rPr lang="en-US" sz="2000" dirty="0"/>
              <a:t>30% of Retail/Wholesale/Commercial Land Use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Devices must be installed by July 1, </a:t>
            </a:r>
            <a:r>
              <a:rPr lang="en-US" sz="2000" dirty="0" smtClean="0"/>
              <a:t>2014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San </a:t>
            </a:r>
            <a:r>
              <a:rPr lang="en-US" sz="2400" dirty="0"/>
              <a:t>Francisco Estuary </a:t>
            </a:r>
            <a:r>
              <a:rPr lang="en-US" sz="2400" dirty="0" smtClean="0"/>
              <a:t>Partnership Grant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Bay-area Trash Demonstration Project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Funded </a:t>
            </a:r>
            <a:r>
              <a:rPr lang="en-US" sz="2000" dirty="0"/>
              <a:t>by the Clean Water State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Revolving Fund and the American Recovery and Reinvestment Act of </a:t>
            </a:r>
            <a:r>
              <a:rPr lang="en-US" sz="2000" dirty="0" smtClean="0"/>
              <a:t>2009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$4.27 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66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r>
              <a:rPr lang="en-US" dirty="0" smtClean="0"/>
              <a:t>Trash Capture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12837"/>
            <a:ext cx="7239000" cy="3459163"/>
          </a:xfrm>
        </p:spPr>
        <p:txBody>
          <a:bodyPr/>
          <a:lstStyle/>
          <a:p>
            <a:r>
              <a:rPr lang="en-US" dirty="0" smtClean="0"/>
              <a:t>General Description</a:t>
            </a:r>
          </a:p>
          <a:p>
            <a:pPr lvl="1"/>
            <a:r>
              <a:rPr lang="en-US" dirty="0" smtClean="0"/>
              <a:t>Small Full Capture</a:t>
            </a:r>
          </a:p>
          <a:p>
            <a:pPr lvl="1"/>
            <a:r>
              <a:rPr lang="en-US" dirty="0" smtClean="0"/>
              <a:t>Large Full-Capture</a:t>
            </a:r>
          </a:p>
          <a:p>
            <a:pPr lvl="1"/>
            <a:r>
              <a:rPr lang="en-US" dirty="0" smtClean="0"/>
              <a:t>Partial Capture</a:t>
            </a:r>
          </a:p>
          <a:p>
            <a:pPr lvl="1"/>
            <a:r>
              <a:rPr lang="en-US" dirty="0" smtClean="0"/>
              <a:t>Small Full-Capture and Partial Capture (Combo)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65956" y="4953000"/>
            <a:ext cx="7778044" cy="1828800"/>
            <a:chOff x="0" y="4800600"/>
            <a:chExt cx="9149644" cy="2057400"/>
          </a:xfrm>
        </p:grpSpPr>
        <p:pic>
          <p:nvPicPr>
            <p:cNvPr id="3074" name="Picture 2" descr="F:\SC05\SC05.12 - Trash\Trash Baseline Loading Estimate\photos\ARS_West Coast\ARS Street tight fi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800600"/>
              <a:ext cx="3129844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DSCN21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4800600"/>
              <a:ext cx="3124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 descr="F:\SC05\SC05.12 - Trash\Full Capture Treatment Devices O&amp;M\San Leandro\San Leandro Cleanout_103112\DSC0378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0600"/>
              <a:ext cx="28956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4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Full-capture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Full-capture Standard</a:t>
            </a:r>
          </a:p>
          <a:p>
            <a:pPr lvl="1"/>
            <a:r>
              <a:rPr lang="en-US" dirty="0" smtClean="0"/>
              <a:t>Traps all particles retained by a 5 mm (0.2 inch) mesh screen and has a design treatment capacity of not less than the peak flow resulting from a one-year, one-hour storm in the sub-drainage area</a:t>
            </a:r>
            <a:endParaRPr lang="en-US" sz="3200" dirty="0"/>
          </a:p>
          <a:p>
            <a:r>
              <a:rPr lang="en-US" dirty="0" smtClean="0"/>
              <a:t>“Recognized” by SF Bay Regional Water Quality Control Board as part of SFEP/ARRA trash demonstration project</a:t>
            </a:r>
          </a:p>
          <a:p>
            <a:r>
              <a:rPr lang="en-US" dirty="0" smtClean="0"/>
              <a:t>~30 recognized full-capture devices </a:t>
            </a:r>
          </a:p>
        </p:txBody>
      </p:sp>
    </p:spTree>
    <p:extLst>
      <p:ext uri="{BB962C8B-B14F-4D97-AF65-F5344CB8AC3E}">
        <p14:creationId xmlns:p14="http://schemas.microsoft.com/office/powerpoint/2010/main" val="32282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Full-capture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239000" cy="4525963"/>
          </a:xfrm>
        </p:spPr>
        <p:txBody>
          <a:bodyPr/>
          <a:lstStyle/>
          <a:p>
            <a:r>
              <a:rPr lang="en-US" sz="2800" dirty="0" smtClean="0"/>
              <a:t>Any full-capture device installed within a catch basin</a:t>
            </a:r>
          </a:p>
          <a:p>
            <a:r>
              <a:rPr lang="en-US" sz="2800" dirty="0" smtClean="0"/>
              <a:t>Requires more frequent maintenance than large full-capture devices </a:t>
            </a:r>
          </a:p>
          <a:p>
            <a:r>
              <a:rPr lang="en-US" sz="2800" dirty="0" smtClean="0"/>
              <a:t>~20 </a:t>
            </a:r>
            <a:r>
              <a:rPr lang="en-US" sz="2800" dirty="0"/>
              <a:t>recognized </a:t>
            </a:r>
            <a:r>
              <a:rPr lang="en-US" sz="2800" dirty="0" smtClean="0"/>
              <a:t>small full-capture </a:t>
            </a:r>
            <a:r>
              <a:rPr lang="en-US" sz="2800" dirty="0"/>
              <a:t>devices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5" descr="P11003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1949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SC05\SC05.12 - Trash\Full Capture Treatment Devices O&amp;M\Redwood City\IMG_0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1950"/>
            <a:ext cx="2779273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95" y="4491950"/>
            <a:ext cx="1858905" cy="228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Full-capture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Any full-capture device installed in-line or end-of-pipe</a:t>
            </a:r>
          </a:p>
          <a:p>
            <a:r>
              <a:rPr lang="en-US" sz="2400" dirty="0" smtClean="0"/>
              <a:t>Recent installations within </a:t>
            </a:r>
            <a:r>
              <a:rPr lang="en-US" sz="2400" dirty="0"/>
              <a:t>the </a:t>
            </a:r>
            <a:r>
              <a:rPr lang="en-US" sz="2400" dirty="0" smtClean="0"/>
              <a:t>fore bay </a:t>
            </a:r>
            <a:r>
              <a:rPr lang="en-US" sz="2400" dirty="0"/>
              <a:t>of a </a:t>
            </a:r>
            <a:r>
              <a:rPr lang="en-US" sz="2400" dirty="0" err="1"/>
              <a:t>stormwater</a:t>
            </a:r>
            <a:r>
              <a:rPr lang="en-US" sz="2400" dirty="0"/>
              <a:t> pump </a:t>
            </a:r>
            <a:r>
              <a:rPr lang="en-US" sz="2400" dirty="0" smtClean="0"/>
              <a:t>station </a:t>
            </a:r>
            <a:endParaRPr lang="en-US" sz="2400" dirty="0"/>
          </a:p>
          <a:p>
            <a:r>
              <a:rPr lang="en-US" sz="2400" dirty="0" smtClean="0"/>
              <a:t>~10 </a:t>
            </a:r>
            <a:r>
              <a:rPr lang="en-US" sz="2400" dirty="0"/>
              <a:t>recognized </a:t>
            </a:r>
            <a:r>
              <a:rPr lang="en-US" sz="2400" dirty="0" smtClean="0"/>
              <a:t>large full-capture </a:t>
            </a:r>
            <a:r>
              <a:rPr lang="en-US" sz="2400" dirty="0"/>
              <a:t>devices </a:t>
            </a:r>
          </a:p>
          <a:p>
            <a:endParaRPr lang="en-US" sz="2400" dirty="0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 l="33513"/>
          <a:stretch>
            <a:fillRect/>
          </a:stretch>
        </p:blipFill>
        <p:spPr bwMode="auto">
          <a:xfrm>
            <a:off x="1371600" y="3786188"/>
            <a:ext cx="2882122" cy="1524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0299" y="4700588"/>
            <a:ext cx="2140501" cy="2144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2690" y="3835857"/>
            <a:ext cx="2207910" cy="172674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6" name="Picture 2" descr="F:\SC05\SC05.12 - Trash\Roscoe Moss\Milpitas Pictures\101_04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34" y="5538788"/>
            <a:ext cx="2345266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Capture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trash capture device not meeting the full-capture treatment standard</a:t>
            </a:r>
          </a:p>
          <a:p>
            <a:r>
              <a:rPr lang="en-US" sz="2800" dirty="0" smtClean="0"/>
              <a:t>Usually used in combination with small full-capture devices</a:t>
            </a:r>
          </a:p>
          <a:p>
            <a:pPr lvl="1"/>
            <a:r>
              <a:rPr lang="en-US" sz="2400" dirty="0" smtClean="0"/>
              <a:t>Automatic Retractable Screen</a:t>
            </a:r>
          </a:p>
          <a:p>
            <a:pPr lvl="1"/>
            <a:r>
              <a:rPr lang="en-US" sz="2400" dirty="0" smtClean="0"/>
              <a:t>Clean Screen</a:t>
            </a:r>
            <a:endParaRPr lang="en-US" dirty="0">
              <a:ea typeface="+mn-ea"/>
              <a:cs typeface="+mn-cs"/>
            </a:endParaRP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8"/>
          <a:stretch/>
        </p:blipFill>
        <p:spPr bwMode="auto">
          <a:xfrm>
            <a:off x="5983111" y="4893733"/>
            <a:ext cx="3191933" cy="204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32" y="4896521"/>
            <a:ext cx="4936379" cy="199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1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Installed Trash Capture Devices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77" y="1447800"/>
            <a:ext cx="7393223" cy="536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7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4504"/>
            <a:ext cx="7620000" cy="688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9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281</Words>
  <Application>Microsoft Office PowerPoint</Application>
  <PresentationFormat>On-screen Show (4:3)</PresentationFormat>
  <Paragraphs>50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Default Design</vt:lpstr>
      <vt:lpstr>  Reducing Trash in Stormwater </vt:lpstr>
      <vt:lpstr>Trash Capture</vt:lpstr>
      <vt:lpstr>Trash Capture Devices</vt:lpstr>
      <vt:lpstr>Full-capture Devices</vt:lpstr>
      <vt:lpstr>Small Full-capture Devices</vt:lpstr>
      <vt:lpstr>Large Full-capture Devices</vt:lpstr>
      <vt:lpstr>Partial Capture Devices</vt:lpstr>
      <vt:lpstr>Installed Trash Capture Devices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Fusco</dc:creator>
  <cp:lastModifiedBy>Quan Lu</cp:lastModifiedBy>
  <cp:revision>44</cp:revision>
  <cp:lastPrinted>2013-05-15T21:23:04Z</cp:lastPrinted>
  <dcterms:created xsi:type="dcterms:W3CDTF">2013-04-29T22:30:20Z</dcterms:created>
  <dcterms:modified xsi:type="dcterms:W3CDTF">2013-05-16T17:35:42Z</dcterms:modified>
</cp:coreProperties>
</file>