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79" r:id="rId4"/>
    <p:sldId id="280" r:id="rId5"/>
    <p:sldId id="261" r:id="rId6"/>
    <p:sldId id="282" r:id="rId7"/>
    <p:sldId id="285" r:id="rId8"/>
    <p:sldId id="284" r:id="rId9"/>
    <p:sldId id="274" r:id="rId10"/>
    <p:sldId id="277" r:id="rId11"/>
    <p:sldId id="276" r:id="rId12"/>
    <p:sldId id="278" r:id="rId13"/>
    <p:sldId id="286" r:id="rId14"/>
    <p:sldId id="288" r:id="rId15"/>
    <p:sldId id="287" r:id="rId16"/>
    <p:sldId id="272" r:id="rId17"/>
    <p:sldId id="273" r:id="rId18"/>
    <p:sldId id="269" r:id="rId19"/>
    <p:sldId id="289" r:id="rId20"/>
    <p:sldId id="297" r:id="rId21"/>
    <p:sldId id="296" r:id="rId22"/>
    <p:sldId id="290" r:id="rId23"/>
    <p:sldId id="291" r:id="rId24"/>
    <p:sldId id="294" r:id="rId25"/>
    <p:sldId id="292" r:id="rId26"/>
    <p:sldId id="29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07B712-00BD-4D78-B5DA-0576533D8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0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81C6F5-7570-4F61-BB31-BF8137E30F2A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1BFD11-48B5-47DE-96FF-1E9FDE610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1B961-65FE-433D-BA31-F63298D232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85A83-6035-411D-8BB5-F9D80DAF4537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13ED-9FC9-4063-9A7D-597E9E9AF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coemo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mc@roscoemoss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Trash Capture Device Installations</a:t>
            </a:r>
            <a:endParaRPr lang="en-US" dirty="0"/>
          </a:p>
        </p:txBody>
      </p:sp>
      <p:pic>
        <p:nvPicPr>
          <p:cNvPr id="7" name="Content Placeholder 6" descr="DSCN108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828800"/>
            <a:ext cx="4038600" cy="3028950"/>
          </a:xfrm>
        </p:spPr>
      </p:pic>
      <p:pic>
        <p:nvPicPr>
          <p:cNvPr id="11" name="Content Placeholder 10" descr="DSCN017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828800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Municipal Maintenance </a:t>
            </a:r>
            <a:r>
              <a:rPr lang="en-US" sz="2000" b="1" dirty="0" err="1" smtClean="0"/>
              <a:t>Stormwater</a:t>
            </a:r>
            <a:r>
              <a:rPr lang="en-US" sz="2000" b="1" dirty="0" smtClean="0"/>
              <a:t> Workshop</a:t>
            </a:r>
          </a:p>
          <a:p>
            <a:pPr algn="ctr"/>
            <a:r>
              <a:rPr lang="en-US" b="1" dirty="0" smtClean="0"/>
              <a:t>Kevin McGillicuddy, P.G.</a:t>
            </a:r>
          </a:p>
          <a:p>
            <a:pPr algn="ctr"/>
            <a:r>
              <a:rPr lang="en-US" b="1" dirty="0" smtClean="0"/>
              <a:t>Roscoe Moss Company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mcgillicuddy\My Documents\My Pictures\Antioch Storm Flo\Antioch concrete const\101_05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134" y="990600"/>
            <a:ext cx="894080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mcgillicuddy\My Documents\My Pictures\Antioch Storm Flo\Antioch concrete const\101_05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762000"/>
            <a:ext cx="86868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mcgillicuddy\My Documents\My Pictures\Antioch Storm Flo\Antioch 4.10.2013\101_06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468" y="609600"/>
            <a:ext cx="8669866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5562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30 ft – 42 in </a:t>
            </a:r>
            <a:r>
              <a:rPr lang="en-US" sz="2800" dirty="0" err="1" smtClean="0"/>
              <a:t>dia</a:t>
            </a:r>
            <a:r>
              <a:rPr lang="en-US" sz="2800" dirty="0" smtClean="0"/>
              <a:t> screen</a:t>
            </a:r>
          </a:p>
          <a:p>
            <a:pPr algn="ctr"/>
            <a:r>
              <a:rPr lang="en-US" sz="2800" dirty="0" smtClean="0"/>
              <a:t>Treatment capacity 60 </a:t>
            </a:r>
            <a:r>
              <a:rPr lang="en-US" sz="2800" dirty="0" err="1" smtClean="0"/>
              <a:t>cfs</a:t>
            </a:r>
            <a:r>
              <a:rPr lang="en-US" sz="2800" dirty="0" smtClean="0"/>
              <a:t> up when ¼ full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Brentwood, CA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15 ft – 48 in screen, treatment capacity 23.4 </a:t>
            </a:r>
            <a:r>
              <a:rPr lang="en-US" sz="2000" dirty="0" err="1" smtClean="0"/>
              <a:t>cfs</a:t>
            </a:r>
            <a:r>
              <a:rPr lang="en-US" sz="2000" dirty="0" smtClean="0"/>
              <a:t> when ½ full</a:t>
            </a:r>
            <a:endParaRPr lang="en-US" sz="4000" dirty="0"/>
          </a:p>
        </p:txBody>
      </p:sp>
      <p:pic>
        <p:nvPicPr>
          <p:cNvPr id="5" name="Content Placeholder 4" descr="Brentwood Thompsons Dr -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Pittsburg, CA</a:t>
            </a:r>
            <a:br>
              <a:rPr lang="en-US" sz="3600" dirty="0" smtClean="0"/>
            </a:br>
            <a:r>
              <a:rPr lang="en-US" sz="2200" dirty="0" smtClean="0"/>
              <a:t>50 ft  - 36in screen, treatment capacity 55 </a:t>
            </a:r>
            <a:r>
              <a:rPr lang="en-US" sz="2200" dirty="0" err="1" smtClean="0"/>
              <a:t>cfs</a:t>
            </a:r>
            <a:r>
              <a:rPr lang="en-US" sz="2200" dirty="0" smtClean="0"/>
              <a:t> when 1/2full</a:t>
            </a:r>
            <a:endParaRPr lang="en-US" sz="2200" dirty="0"/>
          </a:p>
        </p:txBody>
      </p:sp>
      <p:pic>
        <p:nvPicPr>
          <p:cNvPr id="8" name="Content Placeholder 7" descr="DSCN35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8" descr="DSCN405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Milpitas, CA</a:t>
            </a:r>
            <a:br>
              <a:rPr lang="en-US" sz="3200" dirty="0" smtClean="0"/>
            </a:br>
            <a:r>
              <a:rPr lang="en-US" sz="2800" dirty="0" smtClean="0"/>
              <a:t>combination radial , semi-circular, and flat panels</a:t>
            </a:r>
            <a:endParaRPr lang="en-US" sz="2800" dirty="0"/>
          </a:p>
        </p:txBody>
      </p:sp>
      <p:pic>
        <p:nvPicPr>
          <p:cNvPr id="4" name="Content Placeholder 3" descr="101_043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28600" y="1371600"/>
            <a:ext cx="5554132" cy="3429000"/>
          </a:xfrm>
        </p:spPr>
      </p:pic>
      <p:pic>
        <p:nvPicPr>
          <p:cNvPr id="7" name="Content Placeholder 6" descr="101_04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28534" y="3581400"/>
            <a:ext cx="4986866" cy="2957513"/>
          </a:xfrm>
        </p:spPr>
      </p:pic>
      <p:sp>
        <p:nvSpPr>
          <p:cNvPr id="8" name="TextBox 7"/>
          <p:cNvSpPr txBox="1"/>
          <p:nvPr/>
        </p:nvSpPr>
        <p:spPr>
          <a:xfrm>
            <a:off x="6096000" y="1600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ft – 42 in screen</a:t>
            </a:r>
          </a:p>
          <a:p>
            <a:r>
              <a:rPr lang="en-US" dirty="0" smtClean="0"/>
              <a:t>Treatment capacity 60 </a:t>
            </a:r>
            <a:r>
              <a:rPr lang="en-US" dirty="0" err="1" smtClean="0"/>
              <a:t>cfs</a:t>
            </a:r>
            <a:r>
              <a:rPr lang="en-US" dirty="0" smtClean="0"/>
              <a:t> when ½ full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mcgillicuddy\My Documents\My Pictures\Flat Louverpanel 710 fwy 10.15.09\210 fwy gsrd\DSCN04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mcgillicuddy\My Documents\My Pictures\Flat Louverpanel 710 fwy 10.15.09\DSCN28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mcgillicuddy\My Documents\My Pictures\Flat Louverpanel 710 fwy 10.15.09\DSCN28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Procedures</a:t>
            </a:r>
            <a:endParaRPr lang="en-US" dirty="0"/>
          </a:p>
        </p:txBody>
      </p:sp>
      <p:pic>
        <p:nvPicPr>
          <p:cNvPr id="4" name="Content Placeholder 3" descr="DSCN36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361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screen device design criteria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Installation Examples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Maintenance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2689" y="2819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Video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22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/>
              <a:t>Questions ?</a:t>
            </a:r>
            <a:endParaRPr lang="en-US" sz="6000" dirty="0" smtClean="0">
              <a:solidFill>
                <a:schemeClr val="accent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467600" cy="4191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Contact :</a:t>
            </a:r>
          </a:p>
          <a:p>
            <a:pPr eaLnBrk="1" hangingPunct="1"/>
            <a:r>
              <a:rPr lang="en-US" sz="2800" dirty="0" smtClean="0"/>
              <a:t>Kevin McGillicuddy</a:t>
            </a:r>
          </a:p>
          <a:p>
            <a:pPr eaLnBrk="1" hangingPunct="1"/>
            <a:r>
              <a:rPr lang="en-US" sz="2800" dirty="0" smtClean="0"/>
              <a:t>Roscoe Moss Company</a:t>
            </a:r>
          </a:p>
          <a:p>
            <a:pPr eaLnBrk="1" hangingPunct="1"/>
            <a:r>
              <a:rPr lang="en-US" sz="2800" dirty="0" smtClean="0"/>
              <a:t>4360 Worth Street</a:t>
            </a:r>
          </a:p>
          <a:p>
            <a:pPr eaLnBrk="1" hangingPunct="1"/>
            <a:r>
              <a:rPr lang="en-US" sz="2800" dirty="0" smtClean="0"/>
              <a:t>Los Angeles, CA  90063</a:t>
            </a:r>
            <a:endParaRPr lang="en-US" dirty="0" smtClean="0"/>
          </a:p>
          <a:p>
            <a:pPr eaLnBrk="1" hangingPunct="1"/>
            <a:r>
              <a:rPr lang="en-US" sz="2800" dirty="0" smtClean="0"/>
              <a:t>Tel:  (323) 263-4111</a:t>
            </a:r>
          </a:p>
          <a:p>
            <a:pPr eaLnBrk="1" hangingPunct="1"/>
            <a:r>
              <a:rPr lang="en-US" sz="2800" dirty="0" smtClean="0">
                <a:hlinkClick r:id="rId3"/>
              </a:rPr>
              <a:t>www.roscoemoss.com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Email:</a:t>
            </a:r>
            <a:r>
              <a:rPr lang="en-US" sz="2800" dirty="0" err="1" smtClean="0">
                <a:hlinkClick r:id="rId4"/>
              </a:rPr>
              <a:t>kmc@roscoemoss.com</a:t>
            </a:r>
            <a:endParaRPr lang="en-US" sz="2800" dirty="0" smtClean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07_0119glendale0007 installe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N31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533400"/>
            <a:ext cx="4038600" cy="3028950"/>
          </a:xfrm>
        </p:spPr>
      </p:pic>
      <p:pic>
        <p:nvPicPr>
          <p:cNvPr id="8" name="Content Placeholder 7" descr="101_05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6200000">
            <a:off x="3673686" y="1736513"/>
            <a:ext cx="6140028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N36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N36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1_05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799" y="381000"/>
            <a:ext cx="6637865" cy="3733800"/>
          </a:xfrm>
        </p:spPr>
      </p:pic>
      <p:pic>
        <p:nvPicPr>
          <p:cNvPr id="6" name="Content Placeholder 5" descr="101_05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63533" y="3886200"/>
            <a:ext cx="4580467" cy="272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1_053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331470" y="2590800"/>
            <a:ext cx="6579698" cy="4044350"/>
          </a:xfrm>
        </p:spPr>
      </p:pic>
      <p:pic>
        <p:nvPicPr>
          <p:cNvPr id="6" name="Content Placeholder 5" descr="101_049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81000" y="53340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276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Site Selection</a:t>
            </a:r>
          </a:p>
          <a:p>
            <a:pPr lvl="1">
              <a:buNone/>
            </a:pPr>
            <a:r>
              <a:rPr lang="en-US" sz="2800" dirty="0" smtClean="0"/>
              <a:t>Provide adequate access for installation </a:t>
            </a:r>
          </a:p>
          <a:p>
            <a:pPr lvl="1">
              <a:buNone/>
            </a:pPr>
            <a:r>
              <a:rPr lang="en-US" sz="2800" dirty="0" smtClean="0"/>
              <a:t>and </a:t>
            </a:r>
          </a:p>
          <a:p>
            <a:pPr lvl="1">
              <a:buNone/>
            </a:pPr>
            <a:r>
              <a:rPr lang="en-US" sz="2800" dirty="0" smtClean="0"/>
              <a:t>future maintenance events</a:t>
            </a:r>
            <a:endParaRPr lang="en-US" sz="2800" dirty="0"/>
          </a:p>
        </p:txBody>
      </p:sp>
      <p:pic>
        <p:nvPicPr>
          <p:cNvPr id="5" name="Content Placeholder 4" descr="DSCN249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24400" y="3962400"/>
            <a:ext cx="3505200" cy="2628900"/>
          </a:xfrm>
        </p:spPr>
      </p:pic>
      <p:pic>
        <p:nvPicPr>
          <p:cNvPr id="6" name="Picture 2" descr="C:\Documents and Settings\kmcgillicuddy\My Documents\My Pictures\Antioch Storm Flo\Antioch\DSCN39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1219200"/>
            <a:ext cx="3517248" cy="2637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Screen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Target Flow Calculator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Peak flow (Q) determined using formula   Q = C * I * A </a:t>
            </a:r>
          </a:p>
          <a:p>
            <a:pPr lvl="1">
              <a:buNone/>
            </a:pPr>
            <a:endParaRPr lang="en-US" sz="2400" i="1" dirty="0" smtClean="0"/>
          </a:p>
          <a:p>
            <a:pPr lvl="1">
              <a:buNone/>
            </a:pPr>
            <a:r>
              <a:rPr lang="en-US" sz="2400" dirty="0" smtClean="0"/>
              <a:t>C = runoff coefficient : 0.8</a:t>
            </a:r>
          </a:p>
          <a:p>
            <a:pPr lvl="1">
              <a:buNone/>
            </a:pPr>
            <a:r>
              <a:rPr lang="en-US" sz="2400" dirty="0" smtClean="0"/>
              <a:t> I = 1 yr-1 hr rainfall intensity : 0.5 in/hr </a:t>
            </a:r>
          </a:p>
          <a:p>
            <a:pPr lvl="1">
              <a:buNone/>
            </a:pPr>
            <a:r>
              <a:rPr lang="en-US" sz="2400" dirty="0" smtClean="0"/>
              <a:t>A = tributary drainage area : 150 acres</a:t>
            </a:r>
          </a:p>
          <a:p>
            <a:pPr lvl="1">
              <a:buNone/>
            </a:pPr>
            <a:r>
              <a:rPr lang="en-US" sz="2400" dirty="0" smtClean="0"/>
              <a:t>Q = Target Flow = : </a:t>
            </a:r>
            <a:r>
              <a:rPr lang="en-US" sz="2400" b="1" dirty="0" smtClean="0"/>
              <a:t>60.1 </a:t>
            </a:r>
            <a:r>
              <a:rPr lang="en-US" sz="2400" b="1" dirty="0" err="1" smtClean="0"/>
              <a:t>cu.ft</a:t>
            </a:r>
            <a:r>
              <a:rPr lang="en-US" sz="2400" b="1" dirty="0" smtClean="0"/>
              <a:t>/sec </a:t>
            </a:r>
          </a:p>
          <a:p>
            <a:pPr lvl="1">
              <a:buNone/>
            </a:pPr>
            <a:endParaRPr lang="en-US" sz="2400" b="1" dirty="0" smtClean="0"/>
          </a:p>
          <a:p>
            <a:pPr lvl="1">
              <a:buNone/>
            </a:pPr>
            <a:r>
              <a:rPr lang="en-US" sz="2400" i="1" dirty="0" smtClean="0"/>
              <a:t>Bypass System Must be Designed to Transfer Flows Above Target Flow Rate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SCN10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3030538"/>
            <a:ext cx="5105400" cy="38274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0" y="4876801"/>
            <a:ext cx="3505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Overflow Bypass Sections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3429000" y="4800600"/>
            <a:ext cx="36576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7" name="Picture 9" descr="DSCN10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943600" cy="3389313"/>
          </a:xfrm>
          <a:prstGeom prst="rect">
            <a:avLst/>
          </a:prstGeom>
          <a:noFill/>
        </p:spPr>
      </p:pic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895600" y="1981200"/>
            <a:ext cx="685800" cy="2743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9" name="Picture 11" descr="022_19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609600"/>
            <a:ext cx="32004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Line 12"/>
          <p:cNvSpPr>
            <a:spLocks noChangeShapeType="1"/>
          </p:cNvSpPr>
          <p:nvPr/>
        </p:nvSpPr>
        <p:spPr bwMode="auto">
          <a:xfrm rot="2307007" flipV="1">
            <a:off x="4692650" y="493713"/>
            <a:ext cx="1371600" cy="5334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Device Size</a:t>
            </a:r>
          </a:p>
          <a:p>
            <a:pPr lvl="1"/>
            <a:r>
              <a:rPr lang="en-US" dirty="0" smtClean="0"/>
              <a:t>Requires determination of diameter and length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Diameter</a:t>
            </a:r>
            <a:r>
              <a:rPr lang="en-US" dirty="0" smtClean="0"/>
              <a:t>: 	- match outfall dimensions</a:t>
            </a:r>
          </a:p>
          <a:p>
            <a:pPr lvl="1">
              <a:buNone/>
            </a:pPr>
            <a:r>
              <a:rPr lang="en-US" dirty="0" smtClean="0"/>
              <a:t>				- flow line of treated storm event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Length:		</a:t>
            </a:r>
            <a:r>
              <a:rPr lang="en-US" dirty="0" smtClean="0"/>
              <a:t> - as required to treat target flow 			    </a:t>
            </a:r>
            <a:r>
              <a:rPr lang="en-US" b="1" i="1" dirty="0" smtClean="0"/>
              <a:t>with debris in place</a:t>
            </a:r>
          </a:p>
          <a:p>
            <a:pPr lvl="1">
              <a:buNone/>
            </a:pPr>
            <a:r>
              <a:rPr lang="en-US" b="1" dirty="0" smtClean="0"/>
              <a:t>				 </a:t>
            </a:r>
            <a:r>
              <a:rPr lang="en-US" dirty="0" smtClean="0"/>
              <a:t>- capacity to hold captured debris 			   between cleaning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Configuration Options</a:t>
            </a:r>
            <a:endParaRPr lang="en-US" dirty="0"/>
          </a:p>
        </p:txBody>
      </p:sp>
      <p:pic>
        <p:nvPicPr>
          <p:cNvPr id="7" name="Content Placeholder 6" descr="Trashtube 01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101_061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62200"/>
            <a:ext cx="4227688" cy="3048000"/>
          </a:xfrm>
        </p:spPr>
      </p:pic>
      <p:sp>
        <p:nvSpPr>
          <p:cNvPr id="9" name="TextBox 8"/>
          <p:cNvSpPr txBox="1"/>
          <p:nvPr/>
        </p:nvSpPr>
        <p:spPr>
          <a:xfrm>
            <a:off x="914400" y="5562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 linear configuration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562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Parallel multi-screen configuration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Configuration Options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562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Single linear configuration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562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Parallel multi-screen configuration</a:t>
            </a:r>
            <a:endParaRPr lang="en-US" sz="2000" b="1" dirty="0"/>
          </a:p>
        </p:txBody>
      </p:sp>
      <p:pic>
        <p:nvPicPr>
          <p:cNvPr id="12" name="Content Placeholder 11" descr="101_04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457199" y="2133603"/>
            <a:ext cx="4038600" cy="2666997"/>
          </a:xfrm>
        </p:spPr>
      </p:pic>
      <p:pic>
        <p:nvPicPr>
          <p:cNvPr id="16" name="Content Placeholder 15" descr="DSCN017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447800"/>
            <a:ext cx="4038600" cy="3929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15500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City of Antioch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Detention basin area – 6 acres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Drainage area: 200 acres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Target flow: 60 </a:t>
            </a:r>
            <a:r>
              <a:rPr lang="en-US" sz="2400" dirty="0" err="1" smtClean="0">
                <a:solidFill>
                  <a:srgbClr val="FFFF00"/>
                </a:solidFill>
              </a:rPr>
              <a:t>cfs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227</Words>
  <Application>Microsoft Office PowerPoint</Application>
  <PresentationFormat>On-screen Show (4:3)</PresentationFormat>
  <Paragraphs>65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Trash Capture Device Installations</vt:lpstr>
      <vt:lpstr>Topics</vt:lpstr>
      <vt:lpstr>Screen Design Criteria</vt:lpstr>
      <vt:lpstr>Screen Design Criteria</vt:lpstr>
      <vt:lpstr>PowerPoint Presentation</vt:lpstr>
      <vt:lpstr>Screen Design Criteria</vt:lpstr>
      <vt:lpstr>Screen Configuration Options</vt:lpstr>
      <vt:lpstr>Screen Configuration Options</vt:lpstr>
      <vt:lpstr>PowerPoint Presentation</vt:lpstr>
      <vt:lpstr>PowerPoint Presentation</vt:lpstr>
      <vt:lpstr>PowerPoint Presentation</vt:lpstr>
      <vt:lpstr>PowerPoint Presentation</vt:lpstr>
      <vt:lpstr>Brentwood, CA 15 ft – 48 in screen, treatment capacity 23.4 cfs when ½ full</vt:lpstr>
      <vt:lpstr>Pittsburg, CA 50 ft  - 36in screen, treatment capacity 55 cfs when 1/2full</vt:lpstr>
      <vt:lpstr>Milpitas, CA combination radial , semi-circular, and flat panels</vt:lpstr>
      <vt:lpstr>PowerPoint Presentation</vt:lpstr>
      <vt:lpstr>PowerPoint Presentation</vt:lpstr>
      <vt:lpstr>PowerPoint Presentation</vt:lpstr>
      <vt:lpstr>Maintenance Procedures</vt:lpstr>
      <vt:lpstr>PowerPoint Presentation</vt:lpstr>
      <vt:lpstr>Questions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Roscoe Moss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 Capture Devices</dc:title>
  <dc:creator>Kevin McGillicuddy</dc:creator>
  <cp:lastModifiedBy>Quan Lu</cp:lastModifiedBy>
  <cp:revision>34</cp:revision>
  <dcterms:created xsi:type="dcterms:W3CDTF">2013-04-19T20:02:01Z</dcterms:created>
  <dcterms:modified xsi:type="dcterms:W3CDTF">2013-05-22T21:55:18Z</dcterms:modified>
</cp:coreProperties>
</file>